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9"/>
  </p:sldMasterIdLst>
  <p:notesMasterIdLst>
    <p:notesMasterId r:id="rId39"/>
  </p:notesMasterIdLst>
  <p:handoutMasterIdLst>
    <p:handoutMasterId r:id="rId40"/>
  </p:handoutMasterIdLst>
  <p:sldIdLst>
    <p:sldId id="256" r:id="rId10"/>
    <p:sldId id="306" r:id="rId11"/>
    <p:sldId id="983" r:id="rId12"/>
    <p:sldId id="988" r:id="rId13"/>
    <p:sldId id="982" r:id="rId14"/>
    <p:sldId id="262" r:id="rId15"/>
    <p:sldId id="259" r:id="rId16"/>
    <p:sldId id="257" r:id="rId17"/>
    <p:sldId id="258" r:id="rId18"/>
    <p:sldId id="270" r:id="rId19"/>
    <p:sldId id="271" r:id="rId20"/>
    <p:sldId id="305" r:id="rId21"/>
    <p:sldId id="985" r:id="rId22"/>
    <p:sldId id="991" r:id="rId23"/>
    <p:sldId id="308" r:id="rId24"/>
    <p:sldId id="986" r:id="rId25"/>
    <p:sldId id="992" r:id="rId26"/>
    <p:sldId id="993" r:id="rId27"/>
    <p:sldId id="984" r:id="rId28"/>
    <p:sldId id="315" r:id="rId29"/>
    <p:sldId id="987" r:id="rId30"/>
    <p:sldId id="316" r:id="rId31"/>
    <p:sldId id="989" r:id="rId32"/>
    <p:sldId id="317" r:id="rId33"/>
    <p:sldId id="312" r:id="rId34"/>
    <p:sldId id="313" r:id="rId35"/>
    <p:sldId id="302" r:id="rId36"/>
    <p:sldId id="318" r:id="rId37"/>
    <p:sldId id="990" r:id="rId38"/>
  </p:sldIdLst>
  <p:sldSz cx="12192000" cy="6858000"/>
  <p:notesSz cx="6858000" cy="9144000"/>
  <p:embeddedFontLst>
    <p:embeddedFont>
      <p:font typeface="AA Zuehlke" panose="02000503060000020004" pitchFamily="2" charset="0"/>
      <p:regular r:id="rId41"/>
      <p:italic r:id="rId42"/>
    </p:embeddedFont>
    <p:embeddedFont>
      <p:font typeface="AA Zuehlke Medium" panose="02000603060000020004" pitchFamily="2" charset="0"/>
      <p:regular r:id="rId43"/>
      <p: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5"/>
    <a:srgbClr val="001848"/>
    <a:srgbClr val="000714"/>
    <a:srgbClr val="EDDD11"/>
    <a:srgbClr val="F2F2F2"/>
    <a:srgbClr val="CCFF00"/>
    <a:srgbClr val="00CC66"/>
    <a:srgbClr val="0099CC"/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45" autoAdjust="0"/>
  </p:normalViewPr>
  <p:slideViewPr>
    <p:cSldViewPr showGuides="1">
      <p:cViewPr varScale="1">
        <p:scale>
          <a:sx n="110" d="100"/>
          <a:sy n="110" d="100"/>
        </p:scale>
        <p:origin x="114" y="10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gs" Target="tags/tag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customXml" Target="../customXml/item8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FAB84-E586-483E-9A64-23EDBC95F3C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9AB0FA-D726-48AB-9A94-DB9754B544F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Confidentiality</a:t>
          </a:r>
          <a:endParaRPr lang="sr-Latn-RS" dirty="0"/>
        </a:p>
        <a:p>
          <a:r>
            <a:rPr lang="sr-Latn-RS" dirty="0"/>
            <a:t>(Poverljivost)</a:t>
          </a:r>
          <a:endParaRPr lang="en-GB" dirty="0"/>
        </a:p>
      </dgm:t>
    </dgm:pt>
    <dgm:pt modelId="{68930B2D-7FE8-4D2E-9A2A-765D3601676B}" type="parTrans" cxnId="{08C32DE1-E8F5-49F6-A60D-B314D8553381}">
      <dgm:prSet/>
      <dgm:spPr/>
      <dgm:t>
        <a:bodyPr/>
        <a:lstStyle/>
        <a:p>
          <a:endParaRPr lang="en-GB"/>
        </a:p>
      </dgm:t>
    </dgm:pt>
    <dgm:pt modelId="{98A4474D-85A1-4E5E-9A47-D437DA0B11D9}" type="sibTrans" cxnId="{08C32DE1-E8F5-49F6-A60D-B314D8553381}">
      <dgm:prSet/>
      <dgm:spPr/>
      <dgm:t>
        <a:bodyPr/>
        <a:lstStyle/>
        <a:p>
          <a:endParaRPr lang="en-GB"/>
        </a:p>
      </dgm:t>
    </dgm:pt>
    <dgm:pt modelId="{D390A155-A2A7-45F6-B6BB-0FBD85641D38}">
      <dgm:prSet phldrT="[Text]"/>
      <dgm:spPr/>
      <dgm:t>
        <a:bodyPr/>
        <a:lstStyle/>
        <a:p>
          <a:r>
            <a:rPr lang="en-GB"/>
            <a:t>Availability</a:t>
          </a:r>
          <a:endParaRPr lang="sr-Latn-RS"/>
        </a:p>
        <a:p>
          <a:r>
            <a:rPr lang="sr-Latn-RS"/>
            <a:t>(Dostupnost)</a:t>
          </a:r>
          <a:endParaRPr lang="en-GB"/>
        </a:p>
      </dgm:t>
    </dgm:pt>
    <dgm:pt modelId="{5D430F82-4675-438A-B67D-0AB9DC9ECEE1}" type="parTrans" cxnId="{2A8F4D53-CC6C-4CB9-8799-2E6DFEAF37E1}">
      <dgm:prSet/>
      <dgm:spPr/>
      <dgm:t>
        <a:bodyPr/>
        <a:lstStyle/>
        <a:p>
          <a:endParaRPr lang="en-GB"/>
        </a:p>
      </dgm:t>
    </dgm:pt>
    <dgm:pt modelId="{2AB86FB6-439C-42A9-89EC-A58ED4722840}" type="sibTrans" cxnId="{2A8F4D53-CC6C-4CB9-8799-2E6DFEAF37E1}">
      <dgm:prSet/>
      <dgm:spPr/>
      <dgm:t>
        <a:bodyPr/>
        <a:lstStyle/>
        <a:p>
          <a:endParaRPr lang="en-GB"/>
        </a:p>
      </dgm:t>
    </dgm:pt>
    <dgm:pt modelId="{39F0F822-299A-4555-9F6D-657EA600834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Integrity</a:t>
          </a:r>
          <a:endParaRPr lang="sr-Latn-RS" dirty="0"/>
        </a:p>
        <a:p>
          <a:r>
            <a:rPr lang="sr-Latn-RS" dirty="0"/>
            <a:t>(Integritet)</a:t>
          </a:r>
          <a:endParaRPr lang="en-GB" dirty="0"/>
        </a:p>
      </dgm:t>
    </dgm:pt>
    <dgm:pt modelId="{951ADD70-3AE8-4A81-8633-5948B9C1BAA1}" type="sibTrans" cxnId="{FB2E0846-375E-4A25-9896-ADB140FA2A7F}">
      <dgm:prSet/>
      <dgm:spPr/>
      <dgm:t>
        <a:bodyPr/>
        <a:lstStyle/>
        <a:p>
          <a:endParaRPr lang="en-GB"/>
        </a:p>
      </dgm:t>
    </dgm:pt>
    <dgm:pt modelId="{11917E33-6A70-44D0-8D1E-E88D4F162FF7}" type="parTrans" cxnId="{FB2E0846-375E-4A25-9896-ADB140FA2A7F}">
      <dgm:prSet/>
      <dgm:spPr/>
      <dgm:t>
        <a:bodyPr/>
        <a:lstStyle/>
        <a:p>
          <a:endParaRPr lang="en-GB"/>
        </a:p>
      </dgm:t>
    </dgm:pt>
    <dgm:pt modelId="{81EA6325-8C56-4D35-A336-5B81378D68FB}" type="pres">
      <dgm:prSet presAssocID="{A4EFAB84-E586-483E-9A64-23EDBC95F3C5}" presName="Name0" presStyleCnt="0">
        <dgm:presLayoutVars>
          <dgm:dir/>
          <dgm:resizeHandles val="exact"/>
        </dgm:presLayoutVars>
      </dgm:prSet>
      <dgm:spPr/>
    </dgm:pt>
    <dgm:pt modelId="{157D68C3-C836-441F-94F2-EF996B02DA0A}" type="pres">
      <dgm:prSet presAssocID="{5E9AB0FA-D726-48AB-9A94-DB9754B544FA}" presName="node" presStyleLbl="node1" presStyleIdx="0" presStyleCnt="3">
        <dgm:presLayoutVars>
          <dgm:bulletEnabled val="1"/>
        </dgm:presLayoutVars>
      </dgm:prSet>
      <dgm:spPr/>
    </dgm:pt>
    <dgm:pt modelId="{203A6C85-A5AC-4980-AF25-5CAFB3728B67}" type="pres">
      <dgm:prSet presAssocID="{98A4474D-85A1-4E5E-9A47-D437DA0B11D9}" presName="sibTrans" presStyleLbl="sibTrans2D1" presStyleIdx="0" presStyleCnt="3"/>
      <dgm:spPr/>
    </dgm:pt>
    <dgm:pt modelId="{A7BDC8F1-5A81-41D3-A01F-B973B3F5C874}" type="pres">
      <dgm:prSet presAssocID="{98A4474D-85A1-4E5E-9A47-D437DA0B11D9}" presName="connectorText" presStyleLbl="sibTrans2D1" presStyleIdx="0" presStyleCnt="3"/>
      <dgm:spPr/>
    </dgm:pt>
    <dgm:pt modelId="{89FAB7BA-119D-4F41-A369-61A823F5B694}" type="pres">
      <dgm:prSet presAssocID="{39F0F822-299A-4555-9F6D-657EA600834C}" presName="node" presStyleLbl="node1" presStyleIdx="1" presStyleCnt="3">
        <dgm:presLayoutVars>
          <dgm:bulletEnabled val="1"/>
        </dgm:presLayoutVars>
      </dgm:prSet>
      <dgm:spPr/>
    </dgm:pt>
    <dgm:pt modelId="{55A3F525-F9BD-4588-8270-2DD8B1F0A529}" type="pres">
      <dgm:prSet presAssocID="{951ADD70-3AE8-4A81-8633-5948B9C1BAA1}" presName="sibTrans" presStyleLbl="sibTrans2D1" presStyleIdx="1" presStyleCnt="3"/>
      <dgm:spPr/>
    </dgm:pt>
    <dgm:pt modelId="{8724008C-900B-480E-A8BA-1B74401E7377}" type="pres">
      <dgm:prSet presAssocID="{951ADD70-3AE8-4A81-8633-5948B9C1BAA1}" presName="connectorText" presStyleLbl="sibTrans2D1" presStyleIdx="1" presStyleCnt="3"/>
      <dgm:spPr/>
    </dgm:pt>
    <dgm:pt modelId="{4C3DB199-CE97-4989-8C6A-8297D45F8B9A}" type="pres">
      <dgm:prSet presAssocID="{D390A155-A2A7-45F6-B6BB-0FBD85641D38}" presName="node" presStyleLbl="node1" presStyleIdx="2" presStyleCnt="3">
        <dgm:presLayoutVars>
          <dgm:bulletEnabled val="1"/>
        </dgm:presLayoutVars>
      </dgm:prSet>
      <dgm:spPr/>
    </dgm:pt>
    <dgm:pt modelId="{4DD30E35-FC6D-4AB2-B835-DBDD13D95975}" type="pres">
      <dgm:prSet presAssocID="{2AB86FB6-439C-42A9-89EC-A58ED4722840}" presName="sibTrans" presStyleLbl="sibTrans2D1" presStyleIdx="2" presStyleCnt="3"/>
      <dgm:spPr/>
    </dgm:pt>
    <dgm:pt modelId="{AB38C51E-0431-4048-B374-CD0433D57BC2}" type="pres">
      <dgm:prSet presAssocID="{2AB86FB6-439C-42A9-89EC-A58ED4722840}" presName="connectorText" presStyleLbl="sibTrans2D1" presStyleIdx="2" presStyleCnt="3"/>
      <dgm:spPr/>
    </dgm:pt>
  </dgm:ptLst>
  <dgm:cxnLst>
    <dgm:cxn modelId="{125F8220-0341-460F-A604-671FF1B49B75}" type="presOf" srcId="{A4EFAB84-E586-483E-9A64-23EDBC95F3C5}" destId="{81EA6325-8C56-4D35-A336-5B81378D68FB}" srcOrd="0" destOrd="0" presId="urn:microsoft.com/office/officeart/2005/8/layout/cycle7"/>
    <dgm:cxn modelId="{08F31122-C93C-4967-BC94-022B029BCEBF}" type="presOf" srcId="{2AB86FB6-439C-42A9-89EC-A58ED4722840}" destId="{4DD30E35-FC6D-4AB2-B835-DBDD13D95975}" srcOrd="0" destOrd="0" presId="urn:microsoft.com/office/officeart/2005/8/layout/cycle7"/>
    <dgm:cxn modelId="{ED7B5F40-1D85-4ECB-97B9-E850C3E10663}" type="presOf" srcId="{2AB86FB6-439C-42A9-89EC-A58ED4722840}" destId="{AB38C51E-0431-4048-B374-CD0433D57BC2}" srcOrd="1" destOrd="0" presId="urn:microsoft.com/office/officeart/2005/8/layout/cycle7"/>
    <dgm:cxn modelId="{9CE25B64-2403-4128-959A-1D4C62B49AA8}" type="presOf" srcId="{D390A155-A2A7-45F6-B6BB-0FBD85641D38}" destId="{4C3DB199-CE97-4989-8C6A-8297D45F8B9A}" srcOrd="0" destOrd="0" presId="urn:microsoft.com/office/officeart/2005/8/layout/cycle7"/>
    <dgm:cxn modelId="{FB2E0846-375E-4A25-9896-ADB140FA2A7F}" srcId="{A4EFAB84-E586-483E-9A64-23EDBC95F3C5}" destId="{39F0F822-299A-4555-9F6D-657EA600834C}" srcOrd="1" destOrd="0" parTransId="{11917E33-6A70-44D0-8D1E-E88D4F162FF7}" sibTransId="{951ADD70-3AE8-4A81-8633-5948B9C1BAA1}"/>
    <dgm:cxn modelId="{2A8F4D53-CC6C-4CB9-8799-2E6DFEAF37E1}" srcId="{A4EFAB84-E586-483E-9A64-23EDBC95F3C5}" destId="{D390A155-A2A7-45F6-B6BB-0FBD85641D38}" srcOrd="2" destOrd="0" parTransId="{5D430F82-4675-438A-B67D-0AB9DC9ECEE1}" sibTransId="{2AB86FB6-439C-42A9-89EC-A58ED4722840}"/>
    <dgm:cxn modelId="{34DC43B7-83D5-450E-ABA7-A5F32D973E86}" type="presOf" srcId="{951ADD70-3AE8-4A81-8633-5948B9C1BAA1}" destId="{55A3F525-F9BD-4588-8270-2DD8B1F0A529}" srcOrd="0" destOrd="0" presId="urn:microsoft.com/office/officeart/2005/8/layout/cycle7"/>
    <dgm:cxn modelId="{B3D2A8BB-B2FC-47AA-8888-BD11D49E6D2C}" type="presOf" srcId="{98A4474D-85A1-4E5E-9A47-D437DA0B11D9}" destId="{203A6C85-A5AC-4980-AF25-5CAFB3728B67}" srcOrd="0" destOrd="0" presId="urn:microsoft.com/office/officeart/2005/8/layout/cycle7"/>
    <dgm:cxn modelId="{08C32DE1-E8F5-49F6-A60D-B314D8553381}" srcId="{A4EFAB84-E586-483E-9A64-23EDBC95F3C5}" destId="{5E9AB0FA-D726-48AB-9A94-DB9754B544FA}" srcOrd="0" destOrd="0" parTransId="{68930B2D-7FE8-4D2E-9A2A-765D3601676B}" sibTransId="{98A4474D-85A1-4E5E-9A47-D437DA0B11D9}"/>
    <dgm:cxn modelId="{2198ACC8-7B80-4AE0-9F40-2B4A85D43701}" type="presOf" srcId="{98A4474D-85A1-4E5E-9A47-D437DA0B11D9}" destId="{A7BDC8F1-5A81-41D3-A01F-B973B3F5C874}" srcOrd="1" destOrd="0" presId="urn:microsoft.com/office/officeart/2005/8/layout/cycle7"/>
    <dgm:cxn modelId="{4CE480F3-92D3-4D79-8E5D-FC59507F4EF7}" type="presOf" srcId="{39F0F822-299A-4555-9F6D-657EA600834C}" destId="{89FAB7BA-119D-4F41-A369-61A823F5B694}" srcOrd="0" destOrd="0" presId="urn:microsoft.com/office/officeart/2005/8/layout/cycle7"/>
    <dgm:cxn modelId="{8D3792FC-AD35-4632-A282-75F0300ED903}" type="presOf" srcId="{951ADD70-3AE8-4A81-8633-5948B9C1BAA1}" destId="{8724008C-900B-480E-A8BA-1B74401E7377}" srcOrd="1" destOrd="0" presId="urn:microsoft.com/office/officeart/2005/8/layout/cycle7"/>
    <dgm:cxn modelId="{163588FD-870D-4B7E-B862-67C1781AE12C}" type="presOf" srcId="{5E9AB0FA-D726-48AB-9A94-DB9754B544FA}" destId="{157D68C3-C836-441F-94F2-EF996B02DA0A}" srcOrd="0" destOrd="0" presId="urn:microsoft.com/office/officeart/2005/8/layout/cycle7"/>
    <dgm:cxn modelId="{EBEBDB1A-9F2C-4104-B5CD-457C3F65E7DB}" type="presParOf" srcId="{81EA6325-8C56-4D35-A336-5B81378D68FB}" destId="{157D68C3-C836-441F-94F2-EF996B02DA0A}" srcOrd="0" destOrd="0" presId="urn:microsoft.com/office/officeart/2005/8/layout/cycle7"/>
    <dgm:cxn modelId="{FB3E2173-3B9F-4D05-BD27-C007E1CF5801}" type="presParOf" srcId="{81EA6325-8C56-4D35-A336-5B81378D68FB}" destId="{203A6C85-A5AC-4980-AF25-5CAFB3728B67}" srcOrd="1" destOrd="0" presId="urn:microsoft.com/office/officeart/2005/8/layout/cycle7"/>
    <dgm:cxn modelId="{438E6AE6-37E4-457C-B4FC-BA5A0E2C436B}" type="presParOf" srcId="{203A6C85-A5AC-4980-AF25-5CAFB3728B67}" destId="{A7BDC8F1-5A81-41D3-A01F-B973B3F5C874}" srcOrd="0" destOrd="0" presId="urn:microsoft.com/office/officeart/2005/8/layout/cycle7"/>
    <dgm:cxn modelId="{0AC44760-FB07-47CE-A8B5-BBEA9798F078}" type="presParOf" srcId="{81EA6325-8C56-4D35-A336-5B81378D68FB}" destId="{89FAB7BA-119D-4F41-A369-61A823F5B694}" srcOrd="2" destOrd="0" presId="urn:microsoft.com/office/officeart/2005/8/layout/cycle7"/>
    <dgm:cxn modelId="{CAFD9873-47D0-49D3-AE70-22BF94ABEE9F}" type="presParOf" srcId="{81EA6325-8C56-4D35-A336-5B81378D68FB}" destId="{55A3F525-F9BD-4588-8270-2DD8B1F0A529}" srcOrd="3" destOrd="0" presId="urn:microsoft.com/office/officeart/2005/8/layout/cycle7"/>
    <dgm:cxn modelId="{B926EF34-64E7-406F-8522-9CBFF80B620B}" type="presParOf" srcId="{55A3F525-F9BD-4588-8270-2DD8B1F0A529}" destId="{8724008C-900B-480E-A8BA-1B74401E7377}" srcOrd="0" destOrd="0" presId="urn:microsoft.com/office/officeart/2005/8/layout/cycle7"/>
    <dgm:cxn modelId="{3F15BBBC-221F-4CB6-8A74-510F90989592}" type="presParOf" srcId="{81EA6325-8C56-4D35-A336-5B81378D68FB}" destId="{4C3DB199-CE97-4989-8C6A-8297D45F8B9A}" srcOrd="4" destOrd="0" presId="urn:microsoft.com/office/officeart/2005/8/layout/cycle7"/>
    <dgm:cxn modelId="{467DCB4C-6122-42DA-9FF8-A6657DFA0EBF}" type="presParOf" srcId="{81EA6325-8C56-4D35-A336-5B81378D68FB}" destId="{4DD30E35-FC6D-4AB2-B835-DBDD13D95975}" srcOrd="5" destOrd="0" presId="urn:microsoft.com/office/officeart/2005/8/layout/cycle7"/>
    <dgm:cxn modelId="{E2F7C5E5-B756-4709-8A7D-C00FAE44C610}" type="presParOf" srcId="{4DD30E35-FC6D-4AB2-B835-DBDD13D95975}" destId="{AB38C51E-0431-4048-B374-CD0433D57B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68C3-C836-441F-94F2-EF996B02DA0A}">
      <dsp:nvSpPr>
        <dsp:cNvPr id="0" name=""/>
        <dsp:cNvSpPr/>
      </dsp:nvSpPr>
      <dsp:spPr>
        <a:xfrm>
          <a:off x="1771761" y="827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Confidentiality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(Poverljivost)</a:t>
          </a:r>
          <a:endParaRPr lang="en-GB" sz="2300" kern="1200" dirty="0"/>
        </a:p>
      </dsp:txBody>
      <dsp:txXfrm>
        <a:off x="1802445" y="31511"/>
        <a:ext cx="2033908" cy="986270"/>
      </dsp:txXfrm>
    </dsp:sp>
    <dsp:sp modelId="{203A6C85-A5AC-4980-AF25-5CAFB3728B67}">
      <dsp:nvSpPr>
        <dsp:cNvPr id="0" name=""/>
        <dsp:cNvSpPr/>
      </dsp:nvSpPr>
      <dsp:spPr>
        <a:xfrm rot="3600000">
          <a:off x="3138828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248830" y="1911951"/>
        <a:ext cx="870079" cy="220003"/>
      </dsp:txXfrm>
    </dsp:sp>
    <dsp:sp modelId="{89FAB7BA-119D-4F41-A369-61A823F5B694}">
      <dsp:nvSpPr>
        <dsp:cNvPr id="0" name=""/>
        <dsp:cNvSpPr/>
      </dsp:nvSpPr>
      <dsp:spPr>
        <a:xfrm>
          <a:off x="3500702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Integrity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(Integritet)</a:t>
          </a:r>
          <a:endParaRPr lang="en-GB" sz="2300" kern="1200" dirty="0"/>
        </a:p>
      </dsp:txBody>
      <dsp:txXfrm>
        <a:off x="3531386" y="3026124"/>
        <a:ext cx="2033908" cy="986270"/>
      </dsp:txXfrm>
    </dsp:sp>
    <dsp:sp modelId="{55A3F525-F9BD-4588-8270-2DD8B1F0A529}">
      <dsp:nvSpPr>
        <dsp:cNvPr id="0" name=""/>
        <dsp:cNvSpPr/>
      </dsp:nvSpPr>
      <dsp:spPr>
        <a:xfrm rot="10800000">
          <a:off x="2274358" y="3335922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384360" y="3409257"/>
        <a:ext cx="870079" cy="220003"/>
      </dsp:txXfrm>
    </dsp:sp>
    <dsp:sp modelId="{4C3DB199-CE97-4989-8C6A-8297D45F8B9A}">
      <dsp:nvSpPr>
        <dsp:cNvPr id="0" name=""/>
        <dsp:cNvSpPr/>
      </dsp:nvSpPr>
      <dsp:spPr>
        <a:xfrm>
          <a:off x="42820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Availability</a:t>
          </a:r>
          <a:endParaRPr lang="sr-Latn-RS" sz="23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/>
            <a:t>(Dostupnost)</a:t>
          </a:r>
          <a:endParaRPr lang="en-GB" sz="2300" kern="1200"/>
        </a:p>
      </dsp:txBody>
      <dsp:txXfrm>
        <a:off x="73504" y="3026124"/>
        <a:ext cx="2033908" cy="986270"/>
      </dsp:txXfrm>
    </dsp:sp>
    <dsp:sp modelId="{4DD30E35-FC6D-4AB2-B835-DBDD13D95975}">
      <dsp:nvSpPr>
        <dsp:cNvPr id="0" name=""/>
        <dsp:cNvSpPr/>
      </dsp:nvSpPr>
      <dsp:spPr>
        <a:xfrm rot="18000000">
          <a:off x="1409887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19889" y="1911951"/>
        <a:ext cx="870079" cy="22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07/05/2022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07/05/2022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Radionica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5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https://cyware.com/news/hackers-abuse-xss-vulnerability-in-cart-plugin-to-target-wordpress-based-shopping-sites-ff4b4019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Lokacija</a:t>
            </a:r>
            <a:r>
              <a:rPr lang="en-US"/>
              <a:t> u </a:t>
            </a:r>
            <a:r>
              <a:rPr lang="en-US" err="1"/>
              <a:t>Singapuru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8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/>
              <a:t>DEMONSTRIRATI</a:t>
            </a:r>
            <a:endParaRPr lang="de-CH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197-AA3E-442C-A8ED-B314DA9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7B32-C307-4A32-B3D8-1D74F3C2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AD71-771B-4022-9ACE-05E57CCF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7CCC-52F2-46B6-9C51-E8AB2C8A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74EE-6BAF-491D-8522-0C4759D1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160D-3FB6-45B0-A4B1-A0A5928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0C9-D54E-49F0-AABC-BCCE8441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75B-BD92-4CCC-ABD6-BE6884A0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A1ACC-7160-4E13-A85F-079E4420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0DB8C-9AAF-4F84-810D-AC33CBB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7EFD-B332-4325-8B8D-B7AA15E5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0A9-0BFC-4A90-B056-8FC671C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1F49-0EA7-429E-B71E-A72ABA5C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5137-50EE-48C8-A595-E1C8D6332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6987-9883-4DAA-9797-2F7A1B2A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A236-3DE4-41DB-9D51-85EB591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8760-90EF-4203-9267-482F5F5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4F9D9-862E-4DDA-9AD3-A49CA36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127D0-9F82-42A8-AE2B-03CF489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5095-15CB-43D1-9753-8D81F6A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2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3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40"/>
            </p:custDataLst>
          </p:nvPr>
        </p:nvSpPr>
        <p:spPr>
          <a:xfrm>
            <a:off x="11136560" y="6577488"/>
            <a:ext cx="72008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41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42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59e6543-393c-4522-a6c5-1195870f270c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Milan Starcevic</a:t>
            </a:r>
          </a:p>
        </p:txBody>
      </p:sp>
      <p:sp>
        <p:nvSpPr>
          <p:cNvPr id="5" name="text" descr="{&quot;templafy&quot;:{&quot;id&quot;:&quot;60c2f554-5593-454c-9918-8078eecf97ec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Cross-site scripting (XSS)</a:t>
            </a:r>
          </a:p>
        </p:txBody>
      </p:sp>
      <p:sp>
        <p:nvSpPr>
          <p:cNvPr id="6" name="date" descr="{&quot;templafy&quot;:{&quot;id&quot;:&quot;33cc71a9-070c-41bb-a7ea-ff87812ce4af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07/05/2022</a:t>
            </a:r>
          </a:p>
        </p:txBody>
      </p:sp>
      <p:sp>
        <p:nvSpPr>
          <p:cNvPr id="7" name="text" descr="{&quot;templafy&quot;:{&quot;id&quot;:&quot;0924d0a2-dd32-4fe6-9a02-124a31256717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8" name="TextBox 17" descr="{&quot;templafy&quot;:{&quot;id&quot;:&quot;41bacecc-eb90-4775-a138-a5a37492f922&quot;}}">
            <a:extLst>
              <a:ext uri="{FF2B5EF4-FFF2-40B4-BE49-F238E27FC236}">
                <a16:creationId xmlns:a16="http://schemas.microsoft.com/office/drawing/2014/main" id="{E95F98A3-798B-49F0-9A8A-70AD0C40601B}"/>
              </a:ext>
            </a:extLst>
          </p:cNvPr>
          <p:cNvSpPr txBox="1">
            <a:spLocks/>
          </p:cNvSpPr>
          <p:nvPr userDrawn="1">
            <p:custDataLst>
              <p:tags r:id="rId43"/>
            </p:custDataLst>
          </p:nvPr>
        </p:nvSpPr>
        <p:spPr>
          <a:xfrm>
            <a:off x="11254287" y="6577488"/>
            <a:ext cx="29408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Zuhlke</a:t>
            </a:r>
          </a:p>
        </p:txBody>
      </p:sp>
      <p:sp>
        <p:nvSpPr>
          <p:cNvPr id="20" name="TextBox 19" descr="{&quot;templafy&quot;:{&quot;id&quot;:&quot;78b9e44a-9dda-473b-8cd6-cc85a6f56a36&quot;}}">
            <a:extLst>
              <a:ext uri="{FF2B5EF4-FFF2-40B4-BE49-F238E27FC236}">
                <a16:creationId xmlns:a16="http://schemas.microsoft.com/office/drawing/2014/main" id="{B59B2D8B-A010-4F5D-8533-1ABB51B9495D}"/>
              </a:ext>
            </a:extLst>
          </p:cNvPr>
          <p:cNvSpPr txBox="1">
            <a:spLocks/>
          </p:cNvSpPr>
          <p:nvPr userDrawn="1">
            <p:custDataLst>
              <p:tags r:id="rId44"/>
            </p:custDataLst>
          </p:nvPr>
        </p:nvSpPr>
        <p:spPr>
          <a:xfrm>
            <a:off x="11553138" y="6577488"/>
            <a:ext cx="235681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MilanStarcevic/Open-IT.git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hyperlink" Target="https://securitydemo-server.azurewebsites.net/cookiestealer" TargetMode="External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12" Type="http://schemas.openxmlformats.org/officeDocument/2006/relationships/image" Target="../media/image23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svg"/><Relationship Id="rId10" Type="http://schemas.openxmlformats.org/officeDocument/2006/relationships/image" Target="../media/image38.sv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top-ten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8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1" y="5061216"/>
            <a:ext cx="11379199" cy="1390384"/>
          </a:xfrm>
        </p:spPr>
        <p:txBody>
          <a:bodyPr anchor="t">
            <a:normAutofit/>
          </a:bodyPr>
          <a:lstStyle/>
          <a:p>
            <a:r>
              <a:rPr lang="en-US" dirty="0"/>
              <a:t>Cross-site scripting (XSS)</a:t>
            </a:r>
            <a:endParaRPr lang="en-GB" noProof="0" dirty="0"/>
          </a:p>
        </p:txBody>
      </p:sp>
      <p:pic>
        <p:nvPicPr>
          <p:cNvPr id="8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007A0A06-C7E4-893B-B02C-5AAE0C276BF4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6139"/>
          <a:stretch/>
        </p:blipFill>
        <p:spPr>
          <a:xfrm>
            <a:off x="406401" y="406400"/>
            <a:ext cx="11379199" cy="4431135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1C2AA4-58A5-0987-A8AF-627E281E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4531" y="406400"/>
            <a:ext cx="1018800" cy="1018800"/>
          </a:xfrm>
        </p:spPr>
        <p:txBody>
          <a:bodyPr/>
          <a:lstStyle/>
          <a:p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577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C63B-C05A-4417-AD69-6251433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sr-Latn-RS" dirty="0"/>
              <a:t>Uskladišteni XSS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E9B5-5CA0-4FB5-A64F-37C93AF5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201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 dirty="0"/>
              <a:t>Postoji kada se korisnikov unos skladišti u bazi podataka, obično kroz element unosa na stranici. Primer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forum </a:t>
            </a:r>
            <a:r>
              <a:rPr lang="en-US" sz="2400" dirty="0" err="1"/>
              <a:t>unos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komentar na proizvod</a:t>
            </a:r>
          </a:p>
          <a:p>
            <a:r>
              <a:rPr lang="en-US" sz="2400" dirty="0"/>
              <a:t>Java</a:t>
            </a:r>
            <a:r>
              <a:rPr lang="sr-Latn-RS" sz="2400" dirty="0" err="1"/>
              <a:t>Script</a:t>
            </a:r>
            <a:r>
              <a:rPr lang="sr-Latn-RS" sz="2400" dirty="0"/>
              <a:t> kod je uskladišten i važi za sve korisnike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E4408-0445-4C65-8342-DDBEE73E24FB}"/>
              </a:ext>
            </a:extLst>
          </p:cNvPr>
          <p:cNvGrpSpPr/>
          <p:nvPr/>
        </p:nvGrpSpPr>
        <p:grpSpPr>
          <a:xfrm>
            <a:off x="5306509" y="1786364"/>
            <a:ext cx="914400" cy="1234003"/>
            <a:chOff x="1819275" y="3210719"/>
            <a:chExt cx="914400" cy="1234003"/>
          </a:xfrm>
        </p:grpSpPr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CFE836D-9A20-4363-87D7-CD83ECF9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80F19-84ED-4499-9271-6E298E27F55F}"/>
                </a:ext>
              </a:extLst>
            </p:cNvPr>
            <p:cNvSpPr txBox="1"/>
            <p:nvPr/>
          </p:nvSpPr>
          <p:spPr>
            <a:xfrm>
              <a:off x="1999796" y="4075390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Bob</a:t>
              </a:r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A5C3E-BFA2-4441-98DE-31473BD2F7D6}"/>
              </a:ext>
            </a:extLst>
          </p:cNvPr>
          <p:cNvGrpSpPr/>
          <p:nvPr/>
        </p:nvGrpSpPr>
        <p:grpSpPr>
          <a:xfrm>
            <a:off x="6324908" y="3551378"/>
            <a:ext cx="914400" cy="1234003"/>
            <a:chOff x="4362450" y="4876800"/>
            <a:chExt cx="914400" cy="1234003"/>
          </a:xfrm>
        </p:grpSpPr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12FFE3BE-D51E-477F-BE74-9955BB23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71E85-E40C-4D99-BDA4-89039DE05A1E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Alice</a:t>
              </a:r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4BC277-71A3-4146-A62E-097F7C416775}"/>
              </a:ext>
            </a:extLst>
          </p:cNvPr>
          <p:cNvGrpSpPr/>
          <p:nvPr/>
        </p:nvGrpSpPr>
        <p:grpSpPr>
          <a:xfrm>
            <a:off x="10026715" y="1807949"/>
            <a:ext cx="965952" cy="1218282"/>
            <a:chOff x="6915152" y="3811032"/>
            <a:chExt cx="965952" cy="1218282"/>
          </a:xfrm>
        </p:grpSpPr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3C603AE7-5359-48F8-A92B-B4618651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A97B-89A3-409C-A0BC-BA292FF15D73}"/>
                </a:ext>
              </a:extLst>
            </p:cNvPr>
            <p:cNvSpPr txBox="1"/>
            <p:nvPr/>
          </p:nvSpPr>
          <p:spPr>
            <a:xfrm>
              <a:off x="6931100" y="4659982"/>
              <a:ext cx="950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Website</a:t>
              </a:r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603DE-8764-4F36-A67F-BA31DB00FDA6}"/>
              </a:ext>
            </a:extLst>
          </p:cNvPr>
          <p:cNvCxnSpPr>
            <a:cxnSpLocks/>
          </p:cNvCxnSpPr>
          <p:nvPr/>
        </p:nvCxnSpPr>
        <p:spPr>
          <a:xfrm>
            <a:off x="6239435" y="2420469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99B61-D0AC-4725-8918-EE581020F48A}"/>
              </a:ext>
            </a:extLst>
          </p:cNvPr>
          <p:cNvCxnSpPr>
            <a:cxnSpLocks/>
          </p:cNvCxnSpPr>
          <p:nvPr/>
        </p:nvCxnSpPr>
        <p:spPr>
          <a:xfrm flipV="1">
            <a:off x="7928591" y="2717867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D3465-EB38-46AB-9C5F-5270D9F13D97}"/>
              </a:ext>
            </a:extLst>
          </p:cNvPr>
          <p:cNvGrpSpPr/>
          <p:nvPr/>
        </p:nvGrpSpPr>
        <p:grpSpPr>
          <a:xfrm>
            <a:off x="6947647" y="3636775"/>
            <a:ext cx="943892" cy="812429"/>
            <a:chOff x="3553573" y="4360439"/>
            <a:chExt cx="1262870" cy="1028955"/>
          </a:xfrm>
        </p:grpSpPr>
        <p:pic>
          <p:nvPicPr>
            <p:cNvPr id="40" name="Graphic 39" descr="Internet">
              <a:extLst>
                <a:ext uri="{FF2B5EF4-FFF2-40B4-BE49-F238E27FC236}">
                  <a16:creationId xmlns:a16="http://schemas.microsoft.com/office/drawing/2014/main" id="{7E3EFCD7-41B7-4D3D-A026-FF71B28E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A20ECE-D2C0-4FA3-9C1C-4A54FD78481B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24A358-7CFB-4416-871A-9A816E1046C8}"/>
              </a:ext>
            </a:extLst>
          </p:cNvPr>
          <p:cNvCxnSpPr>
            <a:cxnSpLocks/>
          </p:cNvCxnSpPr>
          <p:nvPr/>
        </p:nvCxnSpPr>
        <p:spPr>
          <a:xfrm flipH="1">
            <a:off x="7974414" y="2960803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42C3E2-1B53-4277-B29D-DCDDCD0F4EC4}"/>
              </a:ext>
            </a:extLst>
          </p:cNvPr>
          <p:cNvSpPr txBox="1"/>
          <p:nvPr/>
        </p:nvSpPr>
        <p:spPr>
          <a:xfrm>
            <a:off x="7003795" y="1794983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82BC7-AB60-4C38-BACE-61D4CA18E74D}"/>
              </a:ext>
            </a:extLst>
          </p:cNvPr>
          <p:cNvSpPr txBox="1"/>
          <p:nvPr/>
        </p:nvSpPr>
        <p:spPr>
          <a:xfrm>
            <a:off x="6927932" y="2645546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Žrtva otvara stranu sa zlonamernim script kodom</a:t>
            </a:r>
            <a:endParaRPr 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4BD39-E669-475C-815B-6EAB4EA24F5B}"/>
              </a:ext>
            </a:extLst>
          </p:cNvPr>
          <p:cNvSpPr txBox="1"/>
          <p:nvPr/>
        </p:nvSpPr>
        <p:spPr>
          <a:xfrm>
            <a:off x="8729438" y="3564733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4. Zlonamerni kod se izvršava u pretraživaču</a:t>
            </a:r>
            <a:endParaRPr lang="en-US" sz="1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B0298-821C-48D5-8BCF-8D85D9B93C7D}"/>
              </a:ext>
            </a:extLst>
          </p:cNvPr>
          <p:cNvGrpSpPr/>
          <p:nvPr/>
        </p:nvGrpSpPr>
        <p:grpSpPr>
          <a:xfrm>
            <a:off x="11075542" y="1920848"/>
            <a:ext cx="914400" cy="914853"/>
            <a:chOff x="10772296" y="2878539"/>
            <a:chExt cx="1058175" cy="992227"/>
          </a:xfrm>
        </p:grpSpPr>
        <p:pic>
          <p:nvPicPr>
            <p:cNvPr id="46" name="Graphic 45" descr="Database">
              <a:extLst>
                <a:ext uri="{FF2B5EF4-FFF2-40B4-BE49-F238E27FC236}">
                  <a16:creationId xmlns:a16="http://schemas.microsoft.com/office/drawing/2014/main" id="{F7F5ECCE-CB5E-4465-B6E4-DD3F7D778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6995" y="2878539"/>
              <a:ext cx="654910" cy="65491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B330F4-F2CD-4D4D-8F91-49F1F9DF91B7}"/>
                </a:ext>
              </a:extLst>
            </p:cNvPr>
            <p:cNvSpPr/>
            <p:nvPr/>
          </p:nvSpPr>
          <p:spPr>
            <a:xfrm>
              <a:off x="10772296" y="3501434"/>
              <a:ext cx="1058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r-Latn-RS"/>
                <a:t>Database</a:t>
              </a:r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40C911-F263-40D2-88A5-4C09DD565470}"/>
              </a:ext>
            </a:extLst>
          </p:cNvPr>
          <p:cNvCxnSpPr>
            <a:cxnSpLocks/>
          </p:cNvCxnSpPr>
          <p:nvPr/>
        </p:nvCxnSpPr>
        <p:spPr>
          <a:xfrm>
            <a:off x="10879110" y="2148649"/>
            <a:ext cx="40187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FED924-9277-499C-9C87-7BC6C5694784}"/>
              </a:ext>
            </a:extLst>
          </p:cNvPr>
          <p:cNvCxnSpPr>
            <a:cxnSpLocks/>
          </p:cNvCxnSpPr>
          <p:nvPr/>
        </p:nvCxnSpPr>
        <p:spPr>
          <a:xfrm flipH="1" flipV="1">
            <a:off x="10845664" y="2306776"/>
            <a:ext cx="414094" cy="4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BE836-45B4-4ED4-A4A6-A93711EE21D2}"/>
              </a:ext>
            </a:extLst>
          </p:cNvPr>
          <p:cNvSpPr txBox="1"/>
          <p:nvPr/>
        </p:nvSpPr>
        <p:spPr>
          <a:xfrm>
            <a:off x="10053371" y="1287871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2. Server </a:t>
            </a:r>
            <a:r>
              <a:rPr lang="en-US" sz="1400" err="1"/>
              <a:t>skladi</a:t>
            </a:r>
            <a:r>
              <a:rPr lang="sr-Latn-RS" sz="1400"/>
              <a:t>šti script kod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8852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Posledice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42E43C-AAE7-DD1A-AD49-16DA3F1AF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9069"/>
              </p:ext>
            </p:extLst>
          </p:nvPr>
        </p:nvGraphicFramePr>
        <p:xfrm>
          <a:off x="3276600" y="1371600"/>
          <a:ext cx="5638800" cy="404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95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Uzroci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F165-A81C-4D25-944D-7E2FB093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690688"/>
            <a:ext cx="10025743" cy="4351338"/>
          </a:xfrm>
        </p:spPr>
        <p:txBody>
          <a:bodyPr>
            <a:normAutofit/>
          </a:bodyPr>
          <a:lstStyle/>
          <a:p>
            <a:r>
              <a:rPr lang="en-US" dirty="0" err="1"/>
              <a:t>Poverljivost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Slanje podataka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sr-Latn-RS" dirty="0"/>
              <a:t> napadaču</a:t>
            </a:r>
            <a:r>
              <a:rPr lang="en-US" dirty="0"/>
              <a:t> (POST </a:t>
            </a:r>
            <a:r>
              <a:rPr lang="en-US" dirty="0" err="1"/>
              <a:t>zahtev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napada</a:t>
            </a:r>
            <a:r>
              <a:rPr lang="sr-Latn-RS" dirty="0"/>
              <a:t>čev server)</a:t>
            </a:r>
            <a:endParaRPr lang="en-US" dirty="0"/>
          </a:p>
          <a:p>
            <a:r>
              <a:rPr lang="sr-Latn-RS" dirty="0"/>
              <a:t>Integritet</a:t>
            </a:r>
          </a:p>
          <a:p>
            <a:pPr marL="269875" lvl="1" indent="0">
              <a:buNone/>
            </a:pPr>
            <a:r>
              <a:rPr lang="en-US" dirty="0" err="1"/>
              <a:t>Izmena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korisnikovim</a:t>
            </a:r>
            <a:r>
              <a:rPr lang="en-US" dirty="0"/>
              <a:t> </a:t>
            </a:r>
            <a:r>
              <a:rPr lang="en-US" dirty="0" err="1"/>
              <a:t>privilegijama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Krađa sesije (slanje </a:t>
            </a:r>
            <a:r>
              <a:rPr lang="sr-Latn-RS" dirty="0" err="1"/>
              <a:t>cookie</a:t>
            </a:r>
            <a:r>
              <a:rPr lang="sr-Latn-RS" dirty="0"/>
              <a:t> napadaču)</a:t>
            </a:r>
          </a:p>
          <a:p>
            <a:pPr marL="269875" lvl="1" indent="0">
              <a:buNone/>
            </a:pPr>
            <a:r>
              <a:rPr lang="sr-Latn-RS" dirty="0"/>
              <a:t>Eskalacije privilegija (</a:t>
            </a:r>
            <a:r>
              <a:rPr lang="sr-Latn-RS" dirty="0" err="1"/>
              <a:t>administ</a:t>
            </a:r>
            <a:r>
              <a:rPr lang="en-US" dirty="0"/>
              <a:t>rat</a:t>
            </a:r>
            <a:r>
              <a:rPr lang="sr-Latn-RS" dirty="0" err="1"/>
              <a:t>or</a:t>
            </a:r>
            <a:r>
              <a:rPr lang="sr-Latn-RS" dirty="0"/>
              <a:t>, direktor firme, državni zvaničnik...)</a:t>
            </a:r>
          </a:p>
          <a:p>
            <a:r>
              <a:rPr lang="sr-Latn-RS" dirty="0"/>
              <a:t>Reputacija</a:t>
            </a:r>
          </a:p>
          <a:p>
            <a:pPr marL="269875" lvl="1" indent="0">
              <a:buNone/>
            </a:pPr>
            <a:r>
              <a:rPr lang="sr-Latn-RS" dirty="0"/>
              <a:t>Ubacivanje neprikladnih sadržaja na web sajt</a:t>
            </a:r>
            <a:r>
              <a:rPr lang="en-US" dirty="0"/>
              <a:t>  (“website defacement”)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4806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pcb board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2169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HTTP </a:t>
            </a:r>
            <a:r>
              <a:rPr lang="en-US" dirty="0" err="1"/>
              <a:t>protokola</a:t>
            </a:r>
            <a:r>
              <a:rPr lang="en-US" dirty="0"/>
              <a:t>, </a:t>
            </a:r>
            <a:r>
              <a:rPr lang="en-US" dirty="0" err="1"/>
              <a:t>HTMLa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JavaScripta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2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1EDD9-CA73-51FA-1091-87B442A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Šta je server sesija korisnika?</a:t>
            </a:r>
          </a:p>
          <a:p>
            <a:r>
              <a:rPr lang="sr-Latn-RS" dirty="0"/>
              <a:t>Server sesija korisnika se uspostavlja posle </a:t>
            </a:r>
            <a:r>
              <a:rPr lang="sr-Latn-RS" dirty="0" err="1"/>
              <a:t>autentifikacije</a:t>
            </a:r>
            <a:r>
              <a:rPr lang="sr-Latn-RS" dirty="0"/>
              <a:t> (logina)</a:t>
            </a:r>
            <a:endParaRPr lang="en-US" dirty="0"/>
          </a:p>
          <a:p>
            <a:pPr lvl="1"/>
            <a:r>
              <a:rPr lang="sr-Latn-RS" dirty="0"/>
              <a:t>završava se nakon </a:t>
            </a:r>
            <a:r>
              <a:rPr lang="sr-Latn-RS" dirty="0" err="1"/>
              <a:t>logouta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o</a:t>
            </a:r>
            <a:r>
              <a:rPr lang="sr-Latn-RS" dirty="0" err="1"/>
              <a:t>značava</a:t>
            </a:r>
            <a:r>
              <a:rPr lang="sr-Latn-RS" dirty="0"/>
              <a:t> da je korisnikova </a:t>
            </a:r>
            <a:r>
              <a:rPr lang="sr-Latn-RS" dirty="0" err="1"/>
              <a:t>autentifikacija</a:t>
            </a:r>
            <a:r>
              <a:rPr lang="sr-Latn-RS" dirty="0"/>
              <a:t> trenutno važeća</a:t>
            </a:r>
          </a:p>
        </p:txBody>
      </p:sp>
    </p:spTree>
    <p:extLst>
      <p:ext uri="{BB962C8B-B14F-4D97-AF65-F5344CB8AC3E}">
        <p14:creationId xmlns:p14="http://schemas.microsoft.com/office/powerpoint/2010/main" val="3113628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Sesija se obično identifikuje pomoću </a:t>
            </a:r>
            <a:r>
              <a:rPr lang="sr-Latn-RS" b="1" dirty="0" err="1"/>
              <a:t>cookie</a:t>
            </a:r>
            <a:r>
              <a:rPr lang="sr-Latn-RS" b="1" dirty="0"/>
              <a:t>-ja</a:t>
            </a:r>
            <a:r>
              <a:rPr lang="en-US" dirty="0"/>
              <a:t>. </a:t>
            </a:r>
            <a:r>
              <a:rPr lang="en-US" b="1" dirty="0"/>
              <a:t>Cookie</a:t>
            </a:r>
            <a:r>
              <a:rPr lang="en-US" dirty="0"/>
              <a:t> se </a:t>
            </a:r>
            <a:r>
              <a:rPr lang="sr-Latn-RS" dirty="0"/>
              <a:t>šalje sa svakim HTTP </a:t>
            </a:r>
            <a:r>
              <a:rPr lang="en-US" dirty="0" err="1"/>
              <a:t>zahtevom</a:t>
            </a:r>
            <a:r>
              <a:rPr lang="sr-Latn-R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94A8-C403-4115-B08F-9E03B597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808"/>
            <a:ext cx="4529073" cy="8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</a:t>
            </a:r>
            <a:r>
              <a:rPr lang="en-US" dirty="0" err="1"/>
              <a:t>deklarativni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koji </a:t>
            </a:r>
            <a:r>
              <a:rPr lang="en-US" dirty="0" err="1"/>
              <a:t>defini</a:t>
            </a:r>
            <a:r>
              <a:rPr lang="sr-Latn-RS" dirty="0" err="1"/>
              <a:t>še</a:t>
            </a:r>
            <a:r>
              <a:rPr lang="sr-Latn-RS" dirty="0"/>
              <a:t> strukturu i izgled web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XML elementi i atribute daju instrukcije pretraživaču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=“llama.jpg” /&gt;</a:t>
            </a:r>
          </a:p>
        </p:txBody>
      </p:sp>
    </p:spTree>
    <p:extLst>
      <p:ext uri="{BB962C8B-B14F-4D97-AF65-F5344CB8AC3E}">
        <p14:creationId xmlns:p14="http://schemas.microsoft.com/office/powerpoint/2010/main" val="210913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JavaScript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Programski j</a:t>
            </a:r>
            <a:r>
              <a:rPr lang="en-US" dirty="0" err="1"/>
              <a:t>ezik</a:t>
            </a:r>
            <a:r>
              <a:rPr lang="en-US" dirty="0"/>
              <a:t> koji </a:t>
            </a:r>
            <a:r>
              <a:rPr lang="en-US" dirty="0" err="1"/>
              <a:t>omogu</a:t>
            </a:r>
            <a:r>
              <a:rPr lang="sr-Latn-RS" dirty="0" err="1"/>
              <a:t>ćava</a:t>
            </a:r>
            <a:r>
              <a:rPr lang="sr-Latn-RS" dirty="0"/>
              <a:t> dinamično menjanje HTML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&lt;script&gt;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   do</a:t>
            </a:r>
            <a:r>
              <a:rPr lang="en-US" dirty="0" err="1"/>
              <a:t>cument.getElementById</a:t>
            </a:r>
            <a:r>
              <a:rPr lang="en-US" dirty="0"/>
              <a:t>(‘</a:t>
            </a:r>
            <a:r>
              <a:rPr lang="en-US" dirty="0" err="1"/>
              <a:t>myElementId</a:t>
            </a:r>
            <a:r>
              <a:rPr lang="en-US" dirty="0"/>
              <a:t>’).</a:t>
            </a:r>
            <a:r>
              <a:rPr lang="en-US" dirty="0" err="1"/>
              <a:t>getAttribute</a:t>
            </a:r>
            <a:r>
              <a:rPr lang="en-US" dirty="0"/>
              <a:t>(‘</a:t>
            </a:r>
            <a:r>
              <a:rPr lang="en-US" dirty="0" err="1"/>
              <a:t>src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02881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REST zahtevi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Obični HTTP zahtev koji menja neke podatke na serveru</a:t>
            </a:r>
          </a:p>
          <a:p>
            <a:r>
              <a:rPr lang="sr-Latn-RS" dirty="0"/>
              <a:t>POST </a:t>
            </a:r>
            <a:r>
              <a:rPr lang="en-US" dirty="0"/>
              <a:t>→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r>
              <a:rPr lang="en-US" dirty="0"/>
              <a:t>GET → </a:t>
            </a:r>
            <a:r>
              <a:rPr lang="sr-Latn-RS" dirty="0"/>
              <a:t>vraća podatak pozivaocu</a:t>
            </a:r>
            <a:endParaRPr lang="en-US" dirty="0"/>
          </a:p>
          <a:p>
            <a:r>
              <a:rPr lang="en-US" dirty="0"/>
              <a:t>DELETE → </a:t>
            </a:r>
            <a:r>
              <a:rPr lang="en-US" dirty="0" err="1"/>
              <a:t>bri</a:t>
            </a:r>
            <a:r>
              <a:rPr lang="sr-Latn-RS" dirty="0"/>
              <a:t>š</a:t>
            </a:r>
            <a:r>
              <a:rPr lang="en-US" dirty="0"/>
              <a:t>e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 </a:t>
            </a:r>
            <a:r>
              <a:rPr lang="en-US" dirty="0" err="1"/>
              <a:t>JavaScriptu</a:t>
            </a:r>
            <a:r>
              <a:rPr lang="en-US" dirty="0"/>
              <a:t> se </a:t>
            </a:r>
            <a:r>
              <a:rPr lang="en-US" dirty="0" err="1"/>
              <a:t>izv</a:t>
            </a:r>
            <a:r>
              <a:rPr lang="sr-Latn-RS" dirty="0" err="1"/>
              <a:t>ršavaju</a:t>
            </a:r>
            <a:r>
              <a:rPr lang="sr-Latn-RS" dirty="0"/>
              <a:t> pomoću </a:t>
            </a:r>
            <a:r>
              <a:rPr lang="sr-Latn-RS" b="1" dirty="0" err="1"/>
              <a:t>fetch</a:t>
            </a:r>
            <a:r>
              <a:rPr lang="sr-Latn-RS" dirty="0"/>
              <a:t> funkcije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A3246-3DF8-4ACC-9481-4966F54C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" y="289203"/>
            <a:ext cx="7815263" cy="1293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7DE62-A1BB-4A1D-B8C9-F9BA6257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85800"/>
            <a:ext cx="2743583" cy="351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3E966-83B8-4743-AAA1-4BAB320F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" y="4355112"/>
            <a:ext cx="3862387" cy="120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B45E-4809-96B3-54E4-C30059B9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46909"/>
            <a:ext cx="2117779" cy="214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BE52-4BD4-752B-7CAC-C9C3ECCB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26" y="1653869"/>
            <a:ext cx="1996905" cy="206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B8C0F-28F1-EC0C-7D48-428737B07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11" y="1582376"/>
            <a:ext cx="2185129" cy="214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FAFB-3E42-05F1-75D0-2D5A622A8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592" y="4427178"/>
            <a:ext cx="2743583" cy="1438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5F028-7126-E30C-2C5E-1BB35C7E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778" y="3992897"/>
            <a:ext cx="4258439" cy="2095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4480E2-978B-9BFA-CD26-F8D9AB22953A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9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6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5FB3-D290-863C-5FEC-B9ECCC4E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Instrukcije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22A05-310D-9A1B-5092-34A748E37C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git clone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https://github.com/MilanStarcevic/Open-IT.git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Otvorite</a:t>
            </a:r>
            <a:r>
              <a:rPr lang="en-US" dirty="0"/>
              <a:t> folder </a:t>
            </a:r>
            <a:r>
              <a:rPr lang="en-US" b="1" i="0" dirty="0" err="1">
                <a:solidFill>
                  <a:srgbClr val="24292F"/>
                </a:solidFill>
                <a:effectLst/>
                <a:latin typeface="-apple-system"/>
              </a:rPr>
              <a:t>VisageBook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 u </a:t>
            </a:r>
            <a:r>
              <a:rPr lang="en-US" b="1" dirty="0"/>
              <a:t>IntelliJ IDEA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761BC-4F7D-7B2E-695B-9DFE8070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29000"/>
            <a:ext cx="8585202" cy="10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695E4-55DD-5AE6-598B-FBA152FB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Uloge</a:t>
            </a:r>
            <a:endParaRPr lang="en-US" dirty="0"/>
          </a:p>
        </p:txBody>
      </p:sp>
      <p:pic>
        <p:nvPicPr>
          <p:cNvPr id="8" name="Graphic 7" descr="Baseball hat with solid fill">
            <a:extLst>
              <a:ext uri="{FF2B5EF4-FFF2-40B4-BE49-F238E27FC236}">
                <a16:creationId xmlns:a16="http://schemas.microsoft.com/office/drawing/2014/main" id="{CE44DEE6-09B2-50E8-9080-D022AFB0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2068372"/>
            <a:ext cx="914400" cy="914400"/>
          </a:xfrm>
          <a:prstGeom prst="rect">
            <a:avLst/>
          </a:prstGeom>
        </p:spPr>
      </p:pic>
      <p:pic>
        <p:nvPicPr>
          <p:cNvPr id="11" name="Graphic 10" descr="Baseball hat with solid fill">
            <a:extLst>
              <a:ext uri="{FF2B5EF4-FFF2-40B4-BE49-F238E27FC236}">
                <a16:creationId xmlns:a16="http://schemas.microsoft.com/office/drawing/2014/main" id="{358B1E1D-74DB-33F5-8ADA-BD643198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200950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E4BB6-A604-330A-BAAB-8A72821E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26" y="5237410"/>
            <a:ext cx="57150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A4D38-1ECF-0DEE-61D1-55537D580FF4}"/>
              </a:ext>
            </a:extLst>
          </p:cNvPr>
          <p:cNvSpPr txBox="1"/>
          <p:nvPr/>
        </p:nvSpPr>
        <p:spPr>
          <a:xfrm>
            <a:off x="4724400" y="5643447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Žule </a:t>
            </a:r>
            <a:r>
              <a:rPr lang="en-US" sz="2200" dirty="0">
                <a:latin typeface="AA Zuehlke" pitchFamily="2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9949-A686-C8D2-2899-77EE90077883}"/>
              </a:ext>
            </a:extLst>
          </p:cNvPr>
          <p:cNvSpPr txBox="1"/>
          <p:nvPr/>
        </p:nvSpPr>
        <p:spPr>
          <a:xfrm>
            <a:off x="1228725" y="2786829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>
                <a:latin typeface="AA Zuehlke" pitchFamily="2" charset="0"/>
              </a:rPr>
              <a:t>Aleks </a:t>
            </a:r>
            <a:r>
              <a:rPr lang="en-US" sz="2200" dirty="0" err="1">
                <a:latin typeface="AA Zuehlke" pitchFamily="2" charset="0"/>
              </a:rPr>
              <a:t>Korisnik</a:t>
            </a:r>
            <a:endParaRPr lang="en-US" sz="2200" dirty="0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97565-789B-7318-5869-D77E74F2F7D9}"/>
              </a:ext>
            </a:extLst>
          </p:cNvPr>
          <p:cNvSpPr txBox="1"/>
          <p:nvPr/>
        </p:nvSpPr>
        <p:spPr>
          <a:xfrm>
            <a:off x="8305800" y="2727960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 err="1">
                <a:latin typeface="AA Zuehlke" pitchFamily="2" charset="0"/>
              </a:rPr>
              <a:t>Bla</a:t>
            </a:r>
            <a:r>
              <a:rPr lang="sr-Latn-RS" sz="2200" dirty="0" err="1">
                <a:latin typeface="AA Zuehlke" pitchFamily="2" charset="0"/>
              </a:rPr>
              <a:t>ža</a:t>
            </a:r>
            <a:r>
              <a:rPr lang="sr-Latn-RS" sz="2200" dirty="0">
                <a:latin typeface="AA Zuehlke" pitchFamily="2" charset="0"/>
              </a:rPr>
              <a:t> Haker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75BE2AEF-662E-2ED2-D2BA-80022043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400" y="34137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C8ABF-6F2B-5BB7-1A48-B6A64D3CE1BF}"/>
              </a:ext>
            </a:extLst>
          </p:cNvPr>
          <p:cNvSpPr txBox="1"/>
          <p:nvPr/>
        </p:nvSpPr>
        <p:spPr>
          <a:xfrm>
            <a:off x="9372600" y="4336187"/>
            <a:ext cx="2336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Server za </a:t>
            </a:r>
          </a:p>
          <a:p>
            <a:pPr algn="l"/>
            <a:r>
              <a:rPr lang="sr-Latn-RS" sz="2200" dirty="0">
                <a:latin typeface="AA Zuehlke" pitchFamily="2" charset="0"/>
              </a:rPr>
              <a:t>skladištenje 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9" name="Graphic 18" descr="Gingerbread cookie with solid fill">
            <a:extLst>
              <a:ext uri="{FF2B5EF4-FFF2-40B4-BE49-F238E27FC236}">
                <a16:creationId xmlns:a16="http://schemas.microsoft.com/office/drawing/2014/main" id="{71B6B2A8-2B6E-B524-E24A-CDEC3BE91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8000" y="4537245"/>
            <a:ext cx="609600" cy="6096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B0658619-60E3-A8B0-D0DD-0B3192244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3962" y="25912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0538D-C15F-2594-86BC-95AEFB3AF742}"/>
              </a:ext>
            </a:extLst>
          </p:cNvPr>
          <p:cNvSpPr txBox="1"/>
          <p:nvPr/>
        </p:nvSpPr>
        <p:spPr>
          <a:xfrm>
            <a:off x="4573820" y="35052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200" dirty="0" err="1">
                <a:latin typeface="AA Zuehlke" pitchFamily="2" charset="0"/>
              </a:rPr>
              <a:t>VisageBook</a:t>
            </a:r>
            <a:endParaRPr lang="en-US" sz="2200" dirty="0">
              <a:latin typeface="AA Zuehlke" pitchFamily="2" charset="0"/>
            </a:endParaRPr>
          </a:p>
          <a:p>
            <a:pPr algn="ctr"/>
            <a:r>
              <a:rPr lang="sr-Latn-RS" sz="2200" dirty="0">
                <a:latin typeface="AA Zuehlke" pitchFamily="2" charset="0"/>
              </a:rPr>
              <a:t>s</a:t>
            </a:r>
            <a:r>
              <a:rPr lang="en-US" sz="2200" dirty="0" err="1">
                <a:latin typeface="AA Zuehlke" pitchFamily="2" charset="0"/>
              </a:rPr>
              <a:t>ocijalna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en-US" sz="2200" dirty="0" err="1">
                <a:latin typeface="AA Zuehlke" pitchFamily="2" charset="0"/>
              </a:rPr>
              <a:t>mre</a:t>
            </a:r>
            <a:r>
              <a:rPr lang="sr-Latn-RS" sz="2200" dirty="0" err="1">
                <a:latin typeface="AA Zuehlke" pitchFamily="2" charset="0"/>
              </a:rPr>
              <a:t>ža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40405-6638-E051-818A-9D8FA2C3373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2419350" y="2525572"/>
            <a:ext cx="2614612" cy="522908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A66F92-62C7-FA2A-EF5E-E954C71415B0}"/>
              </a:ext>
            </a:extLst>
          </p:cNvPr>
          <p:cNvCxnSpPr>
            <a:stCxn id="11" idx="1"/>
            <a:endCxn id="21" idx="3"/>
          </p:cNvCxnSpPr>
          <p:nvPr/>
        </p:nvCxnSpPr>
        <p:spPr>
          <a:xfrm flipH="1">
            <a:off x="5948362" y="2466703"/>
            <a:ext cx="2586038" cy="581777"/>
          </a:xfrm>
          <a:prstGeom prst="line">
            <a:avLst/>
          </a:prstGeom>
          <a:ln w="25400">
            <a:solidFill>
              <a:srgbClr val="001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B205A3-ED42-448B-AEE4-1D3A4A3B5010}"/>
              </a:ext>
            </a:extLst>
          </p:cNvPr>
          <p:cNvSpPr txBox="1"/>
          <p:nvPr/>
        </p:nvSpPr>
        <p:spPr>
          <a:xfrm>
            <a:off x="482600" y="41910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Dragica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sr-Latn-RS" sz="2200" dirty="0">
                <a:latin typeface="AA Zuehlke" pitchFamily="2" charset="0"/>
              </a:rPr>
              <a:t>Drugarica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803829-E953-AC61-E6A9-A7B294AF8D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40233" y="3048480"/>
            <a:ext cx="2493729" cy="1279680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DA9278A-68DC-B7C8-0FA5-B41B33665FAA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5948362" y="3048480"/>
            <a:ext cx="3729038" cy="82248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2A367-9202-113D-9DBB-51DE4379FA65}"/>
              </a:ext>
            </a:extLst>
          </p:cNvPr>
          <p:cNvSpPr txBox="1"/>
          <p:nvPr/>
        </p:nvSpPr>
        <p:spPr>
          <a:xfrm>
            <a:off x="8115300" y="5237410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hlinkClick r:id="rId13"/>
              </a:rPr>
              <a:t>https://securitydemo-server.azurewebsites.net/cookiestealer</a:t>
            </a:r>
            <a:endParaRPr lang="en-US" sz="1200" dirty="0"/>
          </a:p>
        </p:txBody>
      </p:sp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28F6420B-0CA2-B9B0-049D-52EDD982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97233" y="3374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Demonstracija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1" b="21731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Zaštita od 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Zaštita</a:t>
            </a:r>
            <a:endParaRPr lang="sr-Latn-R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Dozvoliti samo sigurne karaktere kao unos korisnika („whitelist“)</a:t>
            </a:r>
          </a:p>
          <a:p>
            <a:r>
              <a:rPr lang="sr-Latn-RS"/>
              <a:t>„Sanitizacija“ kroz izbacivanje ili zamenu nesigurnih karaktera („blacklist“)</a:t>
            </a:r>
            <a:endParaRPr lang="en-US"/>
          </a:p>
          <a:p>
            <a:r>
              <a:rPr lang="en-US"/>
              <a:t>Kori</a:t>
            </a:r>
            <a:r>
              <a:rPr lang="sr-Latn-RS"/>
              <a:t>šćenje sigurnih </a:t>
            </a:r>
            <a:r>
              <a:rPr lang="en-US"/>
              <a:t>outputting</a:t>
            </a:r>
            <a:r>
              <a:rPr lang="sr-Latn-RS"/>
              <a:t> alata iz frameworka</a:t>
            </a:r>
          </a:p>
          <a:p>
            <a:pPr lvl="1"/>
            <a:endParaRPr lang="sr-Latn-R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2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lvl="1"/>
            <a:r>
              <a:rPr lang="sr-Latn-RS" dirty="0"/>
              <a:t>Nesigurni karakteri mogu biti </a:t>
            </a:r>
            <a:r>
              <a:rPr lang="en-US" dirty="0"/>
              <a:t>&lt;, &gt;, ?</a:t>
            </a:r>
            <a:r>
              <a:rPr lang="sr-Latn-RS" dirty="0"/>
              <a:t> itd.</a:t>
            </a:r>
          </a:p>
          <a:p>
            <a:pPr lvl="1"/>
            <a:r>
              <a:rPr lang="sr-Latn-RS" dirty="0"/>
              <a:t>Koristiti samo postojeće biblioteke za sanitizaciju</a:t>
            </a:r>
          </a:p>
          <a:p>
            <a:pPr lvl="1"/>
            <a:r>
              <a:rPr lang="sr-Latn-RS" dirty="0">
                <a:ea typeface="+mn-lt"/>
                <a:cs typeface="+mn-lt"/>
              </a:rPr>
              <a:t>Sanitizacija se uvek radi nad izlaznim podacima</a:t>
            </a:r>
          </a:p>
          <a:p>
            <a:pPr lvl="1"/>
            <a:r>
              <a:rPr lang="sr-Latn-RS" dirty="0"/>
              <a:t>Nikada ne kreirajte svoje sanitizere!</a:t>
            </a:r>
          </a:p>
          <a:p>
            <a:pPr lvl="2"/>
            <a:r>
              <a:rPr lang="sr-Latn-RS" dirty="0"/>
              <a:t>Izuzetno</a:t>
            </a:r>
            <a:r>
              <a:rPr lang="en-US" dirty="0"/>
              <a:t> je</a:t>
            </a:r>
            <a:r>
              <a:rPr lang="sr-Latn-RS" dirty="0"/>
              <a:t> kompleksno kreirati sanitizere</a:t>
            </a:r>
            <a:endParaRPr lang="en-US" dirty="0"/>
          </a:p>
          <a:p>
            <a:pPr lvl="2"/>
            <a:r>
              <a:rPr lang="sr-Latn-RS" sz="2000" dirty="0">
                <a:cs typeface="Calibri" panose="020F0502020204030204"/>
              </a:rPr>
              <a:t>Cheatsheat za različite napade: </a:t>
            </a:r>
            <a:r>
              <a:rPr lang="en-US" sz="2000" dirty="0">
                <a:cs typeface="Calibri" panose="020F0502020204030204"/>
              </a:rPr>
              <a:t>https://owasp.org/www-community/xss-filter-evasion-cheatsheet</a:t>
            </a:r>
          </a:p>
          <a:p>
            <a:pPr lvl="2"/>
            <a:endParaRPr lang="sr-Latn-RS" dirty="0"/>
          </a:p>
          <a:p>
            <a:pPr marL="914400" lvl="2" indent="0">
              <a:buNone/>
            </a:pPr>
            <a:endParaRPr lang="sr-Latn-RS" dirty="0">
              <a:cs typeface="Calibri" panose="020F0502020204030204"/>
            </a:endParaRPr>
          </a:p>
          <a:p>
            <a:pPr lvl="1"/>
            <a:endParaRPr lang="sr-Latn-R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dirty="0"/>
              <a:t>Sanitizeri:</a:t>
            </a:r>
          </a:p>
          <a:p>
            <a:pPr lvl="1"/>
            <a:r>
              <a:rPr lang="sr-Latn-RS" dirty="0"/>
              <a:t>JAVA: </a:t>
            </a:r>
            <a:r>
              <a:rPr lang="en-US" b="1" dirty="0" err="1"/>
              <a:t>HtmlUtils.htmlEscape</a:t>
            </a:r>
            <a:endParaRPr lang="en-US" b="1" dirty="0"/>
          </a:p>
          <a:p>
            <a:pPr lvl="1"/>
            <a:r>
              <a:rPr lang="sr-Latn-RS" dirty="0"/>
              <a:t>.NET: </a:t>
            </a:r>
            <a:r>
              <a:rPr lang="en-US" dirty="0" err="1"/>
              <a:t>System.Web.Security.AntiXss.</a:t>
            </a:r>
            <a:r>
              <a:rPr lang="en-US" b="1" dirty="0" err="1"/>
              <a:t>AntiXssEncoder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58A6CD-0F94-4988-BB13-10F2A135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6049"/>
            <a:ext cx="10766612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SRC="/"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String.fromCharCode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(88,83,83))"&gt;&lt;/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5CD32E-050C-46EE-A535-CE5A6CC0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65706"/>
            <a:ext cx="10766612" cy="5539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&amp;#0000106&amp;#0000097&amp;#0000118&amp;#0000097&amp;#0000115&amp;#0000099&amp;#0000114&amp;#0000105&amp;#0000112&amp;#0000116&amp;#0000058&amp;#0000097&amp;#0000108&amp;#0000101&amp;#0000114&amp;#0000116&amp;#0000040&amp;#0000039&amp;#0000088&amp;#0000083&amp;#0000083&amp;#0000039&amp;#0000041"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2A7D49-FC41-46EB-BDC8-79EE286D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34891"/>
            <a:ext cx="3040380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="alert('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xss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</a:t>
            </a:r>
          </a:p>
        </p:txBody>
      </p:sp>
    </p:spTree>
    <p:extLst>
      <p:ext uri="{BB962C8B-B14F-4D97-AF65-F5344CB8AC3E}">
        <p14:creationId xmlns:p14="http://schemas.microsoft.com/office/powerpoint/2010/main" val="117762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 kroz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JavaScript, </a:t>
            </a:r>
            <a:r>
              <a:rPr lang="en-US" dirty="0" err="1"/>
              <a:t>na</a:t>
            </a:r>
            <a:r>
              <a:rPr lang="en-US" dirty="0"/>
              <a:t> HTML Element DOM </a:t>
            </a:r>
            <a:r>
              <a:rPr lang="en-US" dirty="0" err="1"/>
              <a:t>objektu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sr-Latn-RS" dirty="0"/>
          </a:p>
          <a:p>
            <a:pPr marL="457200" lvl="1" indent="0">
              <a:buNone/>
            </a:pPr>
            <a:r>
              <a:rPr lang="sr-Latn-RS" b="1" dirty="0" err="1"/>
              <a:t>textContent</a:t>
            </a:r>
            <a:r>
              <a:rPr lang="sr-Latn-RS" dirty="0"/>
              <a:t> umesto </a:t>
            </a:r>
            <a:r>
              <a:rPr lang="sr-Latn-RS" b="1" dirty="0" err="1"/>
              <a:t>innerHTML</a:t>
            </a:r>
            <a:endParaRPr lang="en-US" b="1" dirty="0"/>
          </a:p>
          <a:p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HTML </a:t>
            </a:r>
            <a:r>
              <a:rPr lang="en-US" dirty="0" err="1"/>
              <a:t>tagu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457200" lvl="1" indent="0">
              <a:buNone/>
            </a:pPr>
            <a:r>
              <a:rPr lang="sr-Latn-RS" b="1" dirty="0" err="1"/>
              <a:t>th:text</a:t>
            </a:r>
            <a:r>
              <a:rPr lang="en-US" dirty="0"/>
              <a:t> </a:t>
            </a:r>
            <a:r>
              <a:rPr lang="en-US" dirty="0" err="1"/>
              <a:t>umesto</a:t>
            </a:r>
            <a:r>
              <a:rPr lang="en-US" b="1" dirty="0"/>
              <a:t> </a:t>
            </a:r>
            <a:r>
              <a:rPr lang="en-US" b="1" dirty="0" err="1"/>
              <a:t>th:utext</a:t>
            </a:r>
            <a:r>
              <a:rPr lang="en-US" dirty="0"/>
              <a:t> (unescaped text)</a:t>
            </a:r>
            <a:endParaRPr lang="sr-Latn-RS" dirty="0"/>
          </a:p>
          <a:p>
            <a:r>
              <a:rPr lang="sr-Latn-RS" dirty="0" err="1"/>
              <a:t>Angular</a:t>
            </a:r>
            <a:r>
              <a:rPr lang="sr-Latn-RS" dirty="0"/>
              <a:t>/</a:t>
            </a:r>
            <a:r>
              <a:rPr lang="sr-Latn-RS" dirty="0" err="1"/>
              <a:t>React</a:t>
            </a:r>
            <a:r>
              <a:rPr lang="sr-Latn-R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sanitizira</a:t>
            </a:r>
            <a:r>
              <a:rPr lang="sr-Latn-RS" dirty="0"/>
              <a:t>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err="1"/>
              <a:t>outpute</a:t>
            </a:r>
            <a:endParaRPr lang="sr-Latn-RS" dirty="0"/>
          </a:p>
          <a:p>
            <a:pPr marL="457200" lvl="1" indent="0">
              <a:buNone/>
            </a:pPr>
            <a:r>
              <a:rPr lang="sr-Latn-RS" dirty="0" err="1"/>
              <a:t>Sanitizer</a:t>
            </a:r>
            <a:r>
              <a:rPr lang="sr-Latn-RS" dirty="0"/>
              <a:t> mora eksplicitno da se zaobiđe sa nekoliko linija koda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6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4" b="900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Popravka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94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56B7-3281-A337-ED96-E02929854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9637" y="406400"/>
            <a:ext cx="9553151" cy="6045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Sugestije</a:t>
            </a:r>
            <a:r>
              <a:rPr lang="en-US" dirty="0"/>
              <a:t>, </a:t>
            </a:r>
            <a:r>
              <a:rPr lang="sr-Latn-RS" dirty="0"/>
              <a:t>žalbe i pohvale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E9355-34D8-05BD-1BB1-318D3456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2"/>
            <a:ext cx="12192000" cy="68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3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4CCE55-BA7A-E323-397E-DF45B7F57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40293" b="-40293"/>
          <a:stretch/>
        </p:blipFill>
        <p:spPr>
          <a:xfrm>
            <a:off x="502920" y="-533400"/>
            <a:ext cx="11379199" cy="60452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5CD6C-5F5B-87B6-B547-91F4B61EFE99}"/>
              </a:ext>
            </a:extLst>
          </p:cNvPr>
          <p:cNvSpPr/>
          <p:nvPr/>
        </p:nvSpPr>
        <p:spPr>
          <a:xfrm>
            <a:off x="685800" y="28194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3954C-6247-9B25-394C-2578DFD2AC1D}"/>
              </a:ext>
            </a:extLst>
          </p:cNvPr>
          <p:cNvSpPr/>
          <p:nvPr/>
        </p:nvSpPr>
        <p:spPr>
          <a:xfrm>
            <a:off x="7391400" y="18288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CD805-314C-A45A-EE94-5396836F5439}"/>
              </a:ext>
            </a:extLst>
          </p:cNvPr>
          <p:cNvSpPr txBox="1"/>
          <p:nvPr/>
        </p:nvSpPr>
        <p:spPr>
          <a:xfrm>
            <a:off x="685800" y="5252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https://owasp.org/www-project-top-ten/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48279-A630-1AD5-8B82-EA8643E7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26" y="4921783"/>
            <a:ext cx="3390900" cy="11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73E-4D91-4C5A-9579-9E05DDBB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 se upoznamo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80239-1094-4F0D-AA15-4BF58CDA2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9F543C4-2E50-4107-AB35-F5809317EB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981200"/>
            <a:ext cx="2090206" cy="2090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736E8-5A9D-4D8B-B041-07C5B9F8B3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13496" y="2482744"/>
            <a:ext cx="8712313" cy="5539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r-Latn-RS" dirty="0">
                <a:latin typeface="AA Zuehlke Medium"/>
              </a:rPr>
              <a:t>Milan Starčević</a:t>
            </a:r>
          </a:p>
          <a:p>
            <a:r>
              <a:rPr lang="sr-Latn-RS" dirty="0">
                <a:latin typeface="AA Zuehlke Medium"/>
              </a:rPr>
              <a:t>Principal </a:t>
            </a:r>
            <a:r>
              <a:rPr lang="sr-Latn-RS" dirty="0" err="1">
                <a:latin typeface="AA Zuehlke Medium"/>
              </a:rPr>
              <a:t>Consultant</a:t>
            </a:r>
            <a:r>
              <a:rPr lang="sr-Latn-RS" dirty="0">
                <a:latin typeface="AA Zuehlke Medium"/>
              </a:rPr>
              <a:t> </a:t>
            </a:r>
            <a:r>
              <a:rPr lang="sr-Latn-RS" dirty="0" err="1">
                <a:latin typeface="AA Zuehlke Medium"/>
              </a:rPr>
              <a:t>and</a:t>
            </a:r>
            <a:r>
              <a:rPr lang="sr-Latn-RS" dirty="0">
                <a:latin typeface="AA Zuehlke Medium"/>
              </a:rPr>
              <a:t> Partner</a:t>
            </a:r>
            <a:endParaRPr lang="sr-Latn-R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5ACE0-2649-4381-A4CB-1D21C0AC9E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13495" y="3031481"/>
            <a:ext cx="8712313" cy="1107996"/>
          </a:xfrm>
        </p:spPr>
        <p:txBody>
          <a:bodyPr/>
          <a:lstStyle/>
          <a:p>
            <a:r>
              <a:rPr lang="sr-Latn-RS" dirty="0"/>
              <a:t>Završio osnovne i specijalističke studije na Visokoj školi elektrotehnike i računarstva</a:t>
            </a:r>
          </a:p>
          <a:p>
            <a:r>
              <a:rPr lang="sr-Latn-RS" dirty="0"/>
              <a:t>U Zuhlke-u od 201</a:t>
            </a:r>
            <a:r>
              <a:rPr lang="en-US" dirty="0"/>
              <a:t>3</a:t>
            </a:r>
            <a:r>
              <a:rPr lang="sr-Latn-RS" dirty="0"/>
              <a:t>.</a:t>
            </a:r>
          </a:p>
          <a:p>
            <a:r>
              <a:rPr lang="sr-Latn-RS" dirty="0"/>
              <a:t>Prethodno radio u firmama </a:t>
            </a:r>
            <a:r>
              <a:rPr lang="sr-Latn-RS" dirty="0" err="1"/>
              <a:t>Modern</a:t>
            </a:r>
            <a:r>
              <a:rPr lang="sr-Latn-RS" dirty="0"/>
              <a:t> Office i Institutu Mihajlo Pupin</a:t>
            </a:r>
          </a:p>
          <a:p>
            <a:r>
              <a:rPr lang="sr-Latn-RS" dirty="0"/>
              <a:t>Ekspertize: </a:t>
            </a:r>
            <a:r>
              <a:rPr lang="en-US" dirty="0"/>
              <a:t>w</a:t>
            </a:r>
            <a:r>
              <a:rPr lang="sr-Latn-RS" dirty="0" err="1"/>
              <a:t>eb</a:t>
            </a:r>
            <a:r>
              <a:rPr lang="sr-Latn-RS" dirty="0"/>
              <a:t> </a:t>
            </a:r>
            <a:r>
              <a:rPr lang="en-US" dirty="0" err="1"/>
              <a:t>aplikacije</a:t>
            </a:r>
            <a:r>
              <a:rPr lang="sr-Latn-RS" dirty="0"/>
              <a:t>, arhitektura, razvoj sigurnog softvera, vođenje tima</a:t>
            </a:r>
          </a:p>
          <a:p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5062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Ko</a:t>
            </a:r>
            <a:r>
              <a:rPr lang="en-GB"/>
              <a:t> </a:t>
            </a:r>
            <a:r>
              <a:rPr lang="en-GB" err="1"/>
              <a:t>smo</a:t>
            </a:r>
            <a:r>
              <a:rPr lang="en-GB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1261" y="1800484"/>
            <a:ext cx="5677540" cy="453795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1968. </a:t>
            </a:r>
            <a:r>
              <a:rPr lang="en-GB" dirty="0" err="1">
                <a:latin typeface="AA Zuehlke"/>
              </a:rPr>
              <a:t>godine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Švajcarskoj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Softver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elektronika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Softversko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inženjerstvo</a:t>
            </a:r>
            <a:r>
              <a:rPr lang="en-GB" dirty="0">
                <a:latin typeface="AA Zuehlke"/>
              </a:rPr>
              <a:t> (80% </a:t>
            </a:r>
            <a:r>
              <a:rPr lang="en-GB" dirty="0" err="1">
                <a:latin typeface="AA Zuehlke"/>
              </a:rPr>
              <a:t>prihoda</a:t>
            </a:r>
            <a:r>
              <a:rPr lang="en-GB" dirty="0">
                <a:latin typeface="AA Zuehlke"/>
              </a:rPr>
              <a:t>)</a:t>
            </a:r>
          </a:p>
          <a:p>
            <a:r>
              <a:rPr lang="en-GB" dirty="0">
                <a:latin typeface="AA Zuehlke"/>
              </a:rPr>
              <a:t>1</a:t>
            </a:r>
            <a:r>
              <a:rPr lang="en-US" dirty="0">
                <a:latin typeface="AA Zuehlke"/>
              </a:rPr>
              <a:t>7</a:t>
            </a:r>
            <a:r>
              <a:rPr lang="en-GB" dirty="0">
                <a:latin typeface="AA Zuehlke"/>
              </a:rPr>
              <a:t> </a:t>
            </a:r>
            <a:r>
              <a:rPr lang="en-GB" dirty="0" err="1">
                <a:latin typeface="AA Zuehlke"/>
              </a:rPr>
              <a:t>lokacija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širom</a:t>
            </a:r>
            <a:r>
              <a:rPr lang="en-GB" dirty="0">
                <a:latin typeface="AA Zuehlke"/>
              </a:rPr>
              <a:t> </a:t>
            </a:r>
            <a:r>
              <a:rPr lang="en-GB" dirty="0" err="1">
                <a:latin typeface="AA Zuehlke"/>
              </a:rPr>
              <a:t>sveta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&gt;</a:t>
            </a:r>
            <a:r>
              <a:rPr lang="sr-Latn-RS" dirty="0">
                <a:latin typeface="AA Zuehlke"/>
              </a:rPr>
              <a:t> 1</a:t>
            </a:r>
            <a:r>
              <a:rPr lang="en-US" dirty="0">
                <a:latin typeface="AA Zuehlke"/>
              </a:rPr>
              <a:t>6</a:t>
            </a:r>
            <a:r>
              <a:rPr lang="en-GB" dirty="0">
                <a:latin typeface="AA Zuehlke"/>
              </a:rPr>
              <a:t>00 </a:t>
            </a:r>
            <a:r>
              <a:rPr lang="en-GB" dirty="0" err="1">
                <a:latin typeface="AA Zuehlke"/>
              </a:rPr>
              <a:t>zaposlenih</a:t>
            </a:r>
            <a:endParaRPr lang="en-GB" dirty="0">
              <a:latin typeface="AA Zuehlke"/>
            </a:endParaRPr>
          </a:p>
          <a:p>
            <a:r>
              <a:rPr lang="en-US" dirty="0">
                <a:latin typeface="AA Zuehlke"/>
              </a:rPr>
              <a:t>&gt; </a:t>
            </a:r>
            <a:r>
              <a:rPr lang="sr-Latn-RS" dirty="0">
                <a:latin typeface="AA Zuehlke"/>
              </a:rPr>
              <a:t>12 000 projekata</a:t>
            </a:r>
            <a:r>
              <a:rPr lang="en-US" dirty="0">
                <a:latin typeface="AA Zuehlke"/>
              </a:rPr>
              <a:t> u </a:t>
            </a:r>
            <a:r>
              <a:rPr lang="en-US" dirty="0" err="1">
                <a:latin typeface="AA Zuehlke"/>
              </a:rPr>
              <a:t>razli</a:t>
            </a:r>
            <a:r>
              <a:rPr lang="sr-Latn-RS" dirty="0" err="1">
                <a:latin typeface="AA Zuehlke"/>
              </a:rPr>
              <a:t>čitim</a:t>
            </a:r>
            <a:r>
              <a:rPr lang="sr-Latn-RS" dirty="0">
                <a:latin typeface="AA Zuehlke"/>
              </a:rPr>
              <a:t> industrijama</a:t>
            </a:r>
            <a:endParaRPr lang="en-GB" dirty="0">
              <a:latin typeface="AA Zuehlk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Zühlke</a:t>
            </a:r>
            <a:r>
              <a:rPr lang="en-GB"/>
              <a:t> Group</a:t>
            </a:r>
          </a:p>
        </p:txBody>
      </p:sp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DBD42EFC-1A8E-4815-BBDA-7414EAC30B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7637" r="7637"/>
          <a:stretch/>
        </p:blipFill>
        <p:spPr>
          <a:xfrm>
            <a:off x="886845" y="1573023"/>
            <a:ext cx="5043939" cy="50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Ko</a:t>
            </a:r>
            <a:r>
              <a:rPr lang="en-GB"/>
              <a:t> </a:t>
            </a:r>
            <a:r>
              <a:rPr lang="en-GB" err="1"/>
              <a:t>smo</a:t>
            </a:r>
            <a:r>
              <a:rPr lang="en-GB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oktobra</a:t>
            </a:r>
            <a:r>
              <a:rPr lang="en-GB" dirty="0">
                <a:latin typeface="AA Zuehlke"/>
              </a:rPr>
              <a:t> 2013.</a:t>
            </a:r>
          </a:p>
          <a:p>
            <a:r>
              <a:rPr lang="en-GB" dirty="0" err="1">
                <a:latin typeface="AA Zuehlke"/>
              </a:rPr>
              <a:t>Trenutno</a:t>
            </a:r>
            <a:r>
              <a:rPr lang="en-GB" dirty="0">
                <a:latin typeface="AA Zuehlke"/>
              </a:rPr>
              <a:t> 150+ </a:t>
            </a:r>
            <a:r>
              <a:rPr lang="en-GB" dirty="0" err="1">
                <a:latin typeface="AA Zuehlke"/>
              </a:rPr>
              <a:t>inženjera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5 </a:t>
            </a:r>
            <a:r>
              <a:rPr lang="en-GB" dirty="0" err="1">
                <a:latin typeface="AA Zuehlke"/>
              </a:rPr>
              <a:t>odeljenja</a:t>
            </a:r>
            <a:r>
              <a:rPr lang="en-GB" dirty="0">
                <a:latin typeface="AA Zuehlke"/>
              </a:rPr>
              <a:t> - .NET, Java, Embedded</a:t>
            </a:r>
            <a:r>
              <a:rPr lang="sr-Latn-RS" dirty="0">
                <a:latin typeface="AA Zuehlke"/>
              </a:rPr>
              <a:t>, </a:t>
            </a:r>
            <a:r>
              <a:rPr lang="sr-Latn-RS" dirty="0" err="1">
                <a:latin typeface="AA Zuehlke"/>
              </a:rPr>
              <a:t>DevOps</a:t>
            </a:r>
            <a:r>
              <a:rPr lang="sr-Latn-RS" dirty="0">
                <a:latin typeface="AA Zuehlke"/>
              </a:rPr>
              <a:t>, PM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Ulaganje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profesionalni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razvoj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Plaćena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praksa</a:t>
            </a:r>
            <a:r>
              <a:rPr lang="en-GB" dirty="0">
                <a:latin typeface="AA Zuehlke"/>
              </a:rPr>
              <a:t> (</a:t>
            </a:r>
            <a:r>
              <a:rPr lang="en-GB" dirty="0" err="1">
                <a:latin typeface="AA Zuehlke"/>
              </a:rPr>
              <a:t>povremeno</a:t>
            </a:r>
            <a:r>
              <a:rPr lang="en-GB" dirty="0">
                <a:latin typeface="AA Zuehlke"/>
              </a:rPr>
              <a:t>)</a:t>
            </a:r>
            <a:endParaRPr lang="sr-Latn-RS" dirty="0">
              <a:latin typeface="AA Zuehlke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Zuhlke</a:t>
            </a:r>
            <a:r>
              <a:rPr lang="en-GB"/>
              <a:t> Engineering </a:t>
            </a:r>
            <a:r>
              <a:rPr lang="en-GB" err="1"/>
              <a:t>d.o.o</a:t>
            </a:r>
            <a:r>
              <a:rPr lang="en-GB"/>
              <a:t>.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42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Upozorenje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r-Latn-RS" b="1" dirty="0"/>
              <a:t>Nemojte da pokušavate ove napade na javnim </a:t>
            </a:r>
            <a:r>
              <a:rPr lang="en-US" b="1" dirty="0" err="1"/>
              <a:t>serverima</a:t>
            </a:r>
            <a:r>
              <a:rPr lang="sr-Latn-RS" b="1" dirty="0"/>
              <a:t>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Prikazane metode za narušavanje informacione sigurnosti su protivzakonite kada se izvršavaju na sistemima koji nisu u vašoj kontroli.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Svaka eventualna aktivnost koja koristi ove metode je isključiva odgovornost te osobe.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73786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F681-80EC-4F49-9758-73B24D9B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237"/>
            <a:ext cx="10515600" cy="1283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Ranjivost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</a:t>
            </a:r>
            <a:r>
              <a:rPr lang="en-US" dirty="0" err="1"/>
              <a:t>aplikacijama</a:t>
            </a:r>
            <a:r>
              <a:rPr lang="sr-Latn-RS" dirty="0"/>
              <a:t> koje</a:t>
            </a:r>
            <a:r>
              <a:rPr lang="en-US" dirty="0"/>
              <a:t> </a:t>
            </a:r>
            <a:r>
              <a:rPr lang="sr-Latn-RS" dirty="0"/>
              <a:t>prikazuju podatke poslate od strane korisnika bez pravilne validacije ili sanitizacije tog sadržaja.</a:t>
            </a:r>
            <a:endParaRPr lang="en-US" dirty="0"/>
          </a:p>
          <a:p>
            <a:pPr marL="0" indent="0">
              <a:buNone/>
            </a:pPr>
            <a:r>
              <a:rPr lang="sr-Latn-RS" dirty="0">
                <a:cs typeface="Calibri"/>
              </a:rPr>
              <a:t>XSS je napad na pretraživač korisnika - ne na server.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370AA8-FC59-461D-AAE9-A2154EACFBEB}"/>
              </a:ext>
            </a:extLst>
          </p:cNvPr>
          <p:cNvGrpSpPr/>
          <p:nvPr/>
        </p:nvGrpSpPr>
        <p:grpSpPr>
          <a:xfrm>
            <a:off x="2285403" y="3149000"/>
            <a:ext cx="914400" cy="1234003"/>
            <a:chOff x="1819275" y="3210719"/>
            <a:chExt cx="914400" cy="1234003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9229D054-232E-4C69-ADB3-F818CB1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82EFB-A33A-4C91-B063-A5467B4596B8}"/>
                </a:ext>
              </a:extLst>
            </p:cNvPr>
            <p:cNvSpPr txBox="1"/>
            <p:nvPr/>
          </p:nvSpPr>
          <p:spPr>
            <a:xfrm>
              <a:off x="1999796" y="4075390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Bob</a:t>
              </a:r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F02A2-06C3-454E-986F-DA021532CB0D}"/>
              </a:ext>
            </a:extLst>
          </p:cNvPr>
          <p:cNvGrpSpPr/>
          <p:nvPr/>
        </p:nvGrpSpPr>
        <p:grpSpPr>
          <a:xfrm>
            <a:off x="3303802" y="4914014"/>
            <a:ext cx="914400" cy="1234003"/>
            <a:chOff x="4362450" y="4876800"/>
            <a:chExt cx="914400" cy="1234003"/>
          </a:xfrm>
        </p:grpSpPr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7F2895D0-4E2D-40F4-BF4A-E4ECFA89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E9872-AE85-43D3-86D5-1BA00B4BCB88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Alice</a:t>
              </a:r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C8692-8948-4374-8054-036BC77551ED}"/>
              </a:ext>
            </a:extLst>
          </p:cNvPr>
          <p:cNvGrpSpPr/>
          <p:nvPr/>
        </p:nvGrpSpPr>
        <p:grpSpPr>
          <a:xfrm>
            <a:off x="7005609" y="3170585"/>
            <a:ext cx="914400" cy="1212418"/>
            <a:chOff x="6915152" y="3811032"/>
            <a:chExt cx="914400" cy="1212418"/>
          </a:xfrm>
        </p:grpSpPr>
        <p:pic>
          <p:nvPicPr>
            <p:cNvPr id="11" name="Graphic 10" descr="Server">
              <a:extLst>
                <a:ext uri="{FF2B5EF4-FFF2-40B4-BE49-F238E27FC236}">
                  <a16:creationId xmlns:a16="http://schemas.microsoft.com/office/drawing/2014/main" id="{C8D6D0C8-9B11-4E6B-9807-B03A4299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A9DF5-28E0-4AD9-B4D0-0C0892AAF3D7}"/>
                </a:ext>
              </a:extLst>
            </p:cNvPr>
            <p:cNvSpPr txBox="1"/>
            <p:nvPr/>
          </p:nvSpPr>
          <p:spPr>
            <a:xfrm>
              <a:off x="7013763" y="4654118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55D61F-82C5-4BBB-9EA9-C404AA9D696D}"/>
              </a:ext>
            </a:extLst>
          </p:cNvPr>
          <p:cNvCxnSpPr>
            <a:cxnSpLocks/>
          </p:cNvCxnSpPr>
          <p:nvPr/>
        </p:nvCxnSpPr>
        <p:spPr>
          <a:xfrm>
            <a:off x="3218329" y="3783105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C5380-738F-41AF-AE55-727519399E02}"/>
              </a:ext>
            </a:extLst>
          </p:cNvPr>
          <p:cNvCxnSpPr>
            <a:cxnSpLocks/>
          </p:cNvCxnSpPr>
          <p:nvPr/>
        </p:nvCxnSpPr>
        <p:spPr>
          <a:xfrm flipV="1">
            <a:off x="4907485" y="4080503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60ACCA-C87A-42AF-8351-98E7863AA287}"/>
              </a:ext>
            </a:extLst>
          </p:cNvPr>
          <p:cNvGrpSpPr/>
          <p:nvPr/>
        </p:nvGrpSpPr>
        <p:grpSpPr>
          <a:xfrm>
            <a:off x="3926541" y="4999411"/>
            <a:ext cx="943892" cy="812429"/>
            <a:chOff x="3553573" y="4360439"/>
            <a:chExt cx="1262870" cy="1028955"/>
          </a:xfrm>
        </p:grpSpPr>
        <p:pic>
          <p:nvPicPr>
            <p:cNvPr id="25" name="Graphic 24" descr="Internet">
              <a:extLst>
                <a:ext uri="{FF2B5EF4-FFF2-40B4-BE49-F238E27FC236}">
                  <a16:creationId xmlns:a16="http://schemas.microsoft.com/office/drawing/2014/main" id="{029441F4-5871-4A5D-A917-19030AB3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A4DE0-AB29-4CA6-8B90-886E2224E8D6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AEE4B-BD06-4CDF-B4F3-4230B7D47D5F}"/>
              </a:ext>
            </a:extLst>
          </p:cNvPr>
          <p:cNvCxnSpPr>
            <a:cxnSpLocks/>
          </p:cNvCxnSpPr>
          <p:nvPr/>
        </p:nvCxnSpPr>
        <p:spPr>
          <a:xfrm flipH="1">
            <a:off x="4953308" y="4323439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DC953E-9674-4BED-8336-A2529EDE5A13}"/>
              </a:ext>
            </a:extLst>
          </p:cNvPr>
          <p:cNvSpPr txBox="1"/>
          <p:nvPr/>
        </p:nvSpPr>
        <p:spPr>
          <a:xfrm>
            <a:off x="3982689" y="3157619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C2109C-FE13-46C4-9E84-78C9B945EC3E}"/>
              </a:ext>
            </a:extLst>
          </p:cNvPr>
          <p:cNvSpPr txBox="1"/>
          <p:nvPr/>
        </p:nvSpPr>
        <p:spPr>
          <a:xfrm>
            <a:off x="3906826" y="4008182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2. Žrtva posećuje stranu sa zlonamernim script kodom</a:t>
            </a: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547CB-00EA-45F3-92E7-33452F2498C2}"/>
              </a:ext>
            </a:extLst>
          </p:cNvPr>
          <p:cNvSpPr txBox="1"/>
          <p:nvPr/>
        </p:nvSpPr>
        <p:spPr>
          <a:xfrm>
            <a:off x="5782711" y="4974679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Zlonamerni kod se izvršava u pretraživaču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0289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223-E748-4971-8379-2E19285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XSS vrste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FBF8-5E93-46F6-9130-3CBDD093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r-Latn-RS" dirty="0">
                <a:cs typeface="Calibri" panose="020F0502020204030204"/>
              </a:rPr>
              <a:t>XSS napade možemo podeliti na osnovu toga odakle zlonamerni kod dolazi:</a:t>
            </a:r>
          </a:p>
          <a:p>
            <a:pPr marL="514350" indent="-514350">
              <a:buAutoNum type="arabicPeriod"/>
            </a:pPr>
            <a:endParaRPr lang="sr-Latn-RS" dirty="0"/>
          </a:p>
          <a:p>
            <a:pPr marL="514350" indent="-514350">
              <a:buAutoNum type="arabicPeriod"/>
            </a:pPr>
            <a:r>
              <a:rPr lang="sr-Latn-RS" b="1" dirty="0"/>
              <a:t>Uskladišteni XSS </a:t>
            </a:r>
            <a:r>
              <a:rPr lang="sr-Latn-RS" dirty="0"/>
              <a:t>(perzistentni)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Reflektovani XSS (ne-</a:t>
            </a:r>
            <a:r>
              <a:rPr lang="sr-Latn-RS" dirty="0" err="1"/>
              <a:t>perzistentni</a:t>
            </a:r>
            <a:r>
              <a:rPr lang="sr-Latn-RS" dirty="0"/>
              <a:t>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Server-side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775083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stmi\AppData\Local\Templafy\AddIns\PowerPointVsto\cea571a1-1c03-4381-821f-252d2016779a.jp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72194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BD2680-70D0-4C51-A08B-61BC8374DFE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6746835489847965","enableDocumentContentUpdater":true,"version":"1.0"}]]></TemplafySlideTemplateConfiguration>
</file>

<file path=customXml/item3.xml><?xml version="1.0" encoding="utf-8"?>
<TemplafyFormConfiguration><![CDATA[{"formFields":[{"required":true,"helpTexts":{"prefix":"","postfix":""},"spacing":{},"type":"datePicker","name":"Date","label":"Date","fullyQualifiedName":"Date"},{"dataSource":"PrivacyInformation","displayColumn":"privacyInformation","filter":{"column":"iana","otherFieldName":"Language","fullyQualifiedOtherFieldName":"Language","otherFieldColumn":"iana","formReference":"userProfile","operator":"equals"},"hideIfNoUserInteractionRequired":false,"distinct":true,"required":false,"autoSelectFirstOption":false,"helpTexts":{"prefix":"","postfix":""},"spacing":{},"type":"dropDown","name":"Privacy_Information","label":"Privacy","fullyQualifiedName":"Privacy_Information"},{"required":true,"placeholder":"","lines":0,"helpTexts":{"prefix":"","postfix":""},"spacing":{},"type":"textBox","name":"PresentationTitle","label":"Presentation Title","fullyQualifiedName":"PresentationTitle"}],"formDataEntries":[{"name":"Date","value":"YtQWtUelXUddunZpWFIRAQ=="},{"name":"Privacy_Information","value":"dTZfrWfH8H8YJPdohlLfYw=="},{"name":"PresentationTitle","value":"AK/3Z9cFxGWWDL2MdQhJUu+KxZQUOzOWIZAius5liY8="}]}]]></TemplafyForm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7395802573954873","enableDocumentContentUpdater":true,"version":"1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746835490785780","enableDocumentContentUpdater":true,"version":"1.0"}]]></TemplafySlideTemplateConfiguration>
</file>

<file path=customXml/item7.xml><?xml version="1.0" encoding="utf-8"?>
<TemplafyTemplateConfiguration><![CDATA[{"elementsMetadata":[{"type":"shape","id":"359e6543-393c-4522-a6c5-1195870f270c","elementConfiguration":{"binding":"UserProfile.Name","disableUpdates":false,"type":"text"}},{"type":"shape","id":"60c2f554-5593-454c-9918-8078eecf97ec","elementConfiguration":{"binding":"Form.PresentationTitle","disableUpdates":false,"type":"text"}},{"type":"shape","id":"33cc71a9-070c-41bb-a7ea-ff87812ce4af","elementConfiguration":{"binding":"Form.Date","disableUpdates":false,"type":"date"}},{"type":"shape","id":"0924d0a2-dd32-4fe6-9a02-124a31256717","elementConfiguration":{"binding":"Form.Privacy_Information.PrivacyInformation","disableUpdates":false,"type":"text"}},{"type":"shape","id":"41bacecc-eb90-4775-a138-a5a37492f922","elementConfiguration":{"binding":"UserProfile.OFFICE.Company-spelling","disableUpdates":false,"type":"text"}},{"type":"shape","id":"78b9e44a-9dda-473b-8cd6-cc85a6f56a36","elementConfiguration":{"format":"{{DateFormats.CustomD}}","binding":"Form.Date","disableUpdates":false,"type":"date"}}],"transformationConfigurations":[],"templateName":"","templateDescription":"","enableDocumentContentUpdater":true,"version":"1.0"}]]></TemplafyTemplateConfiguration>
</file>

<file path=customXml/item8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067CD289-AAE9-47C2-A22E-4A438035E00B}">
  <ds:schemaRefs/>
</ds:datastoreItem>
</file>

<file path=customXml/itemProps2.xml><?xml version="1.0" encoding="utf-8"?>
<ds:datastoreItem xmlns:ds="http://schemas.openxmlformats.org/officeDocument/2006/customXml" ds:itemID="{368164A7-F89C-43F0-8856-0052CD65B349}">
  <ds:schemaRefs/>
</ds:datastoreItem>
</file>

<file path=customXml/itemProps3.xml><?xml version="1.0" encoding="utf-8"?>
<ds:datastoreItem xmlns:ds="http://schemas.openxmlformats.org/officeDocument/2006/customXml" ds:itemID="{9117BA10-B137-4884-BAD1-8347BA164335}">
  <ds:schemaRefs/>
</ds:datastoreItem>
</file>

<file path=customXml/itemProps4.xml><?xml version="1.0" encoding="utf-8"?>
<ds:datastoreItem xmlns:ds="http://schemas.openxmlformats.org/officeDocument/2006/customXml" ds:itemID="{842D172F-72A1-4859-BC77-2CA436BA65BB}">
  <ds:schemaRefs/>
</ds:datastoreItem>
</file>

<file path=customXml/itemProps5.xml><?xml version="1.0" encoding="utf-8"?>
<ds:datastoreItem xmlns:ds="http://schemas.openxmlformats.org/officeDocument/2006/customXml" ds:itemID="{0AC1D0B4-1DEB-4C0F-978E-5206534EF19E}">
  <ds:schemaRefs/>
</ds:datastoreItem>
</file>

<file path=customXml/itemProps6.xml><?xml version="1.0" encoding="utf-8"?>
<ds:datastoreItem xmlns:ds="http://schemas.openxmlformats.org/officeDocument/2006/customXml" ds:itemID="{AD015CC6-9C14-457F-9E53-5CCE035BD8AD}">
  <ds:schemaRefs/>
</ds:datastoreItem>
</file>

<file path=customXml/itemProps7.xml><?xml version="1.0" encoding="utf-8"?>
<ds:datastoreItem xmlns:ds="http://schemas.openxmlformats.org/officeDocument/2006/customXml" ds:itemID="{25CE08FD-F7B6-4F54-8EBC-75735FE238C3}">
  <ds:schemaRefs/>
</ds:datastoreItem>
</file>

<file path=customXml/itemProps8.xml><?xml version="1.0" encoding="utf-8"?>
<ds:datastoreItem xmlns:ds="http://schemas.openxmlformats.org/officeDocument/2006/customXml" ds:itemID="{696AC032-368E-4ED0-A137-1756B573B50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E5D7AA91</Template>
  <TotalTime>147</TotalTime>
  <Words>882</Words>
  <Application>Microsoft Office PowerPoint</Application>
  <PresentationFormat>Widescreen</PresentationFormat>
  <Paragraphs>164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Symbol</vt:lpstr>
      <vt:lpstr>Courier New</vt:lpstr>
      <vt:lpstr>Arial</vt:lpstr>
      <vt:lpstr>-apple-system</vt:lpstr>
      <vt:lpstr>AA Zuehlke</vt:lpstr>
      <vt:lpstr>Calibri</vt:lpstr>
      <vt:lpstr>AA Zuehlke Medium</vt:lpstr>
      <vt:lpstr>Zuehlke</vt:lpstr>
      <vt:lpstr>Cross-site scripting (XSS)</vt:lpstr>
      <vt:lpstr>PowerPoint Presentation</vt:lpstr>
      <vt:lpstr>PowerPoint Presentation</vt:lpstr>
      <vt:lpstr>Da se upoznamo</vt:lpstr>
      <vt:lpstr>Ko smo mi</vt:lpstr>
      <vt:lpstr>Ko smo mi</vt:lpstr>
      <vt:lpstr>Upozorenje</vt:lpstr>
      <vt:lpstr>XSS</vt:lpstr>
      <vt:lpstr>XSS vrste</vt:lpstr>
      <vt:lpstr>Uskladišteni XSS</vt:lpstr>
      <vt:lpstr>Posledice</vt:lpstr>
      <vt:lpstr>Uzroci</vt:lpstr>
      <vt:lpstr>PowerPoint Presentation</vt:lpstr>
      <vt:lpstr>PowerPoint Presentation</vt:lpstr>
      <vt:lpstr>Server sesija</vt:lpstr>
      <vt:lpstr>Server sesija</vt:lpstr>
      <vt:lpstr>HTML</vt:lpstr>
      <vt:lpstr>JavaScript</vt:lpstr>
      <vt:lpstr>REST zahtevi</vt:lpstr>
      <vt:lpstr>PowerPoint Presentation</vt:lpstr>
      <vt:lpstr>Instrukcije</vt:lpstr>
      <vt:lpstr>Uloge</vt:lpstr>
      <vt:lpstr>PowerPoint Presentation</vt:lpstr>
      <vt:lpstr>PowerPoint Presentation</vt:lpstr>
      <vt:lpstr>Zaštita</vt:lpstr>
      <vt:lpstr>Sanitizacija</vt:lpstr>
      <vt:lpstr>Sanitizacija kroz framework</vt:lpstr>
      <vt:lpstr>PowerPoint Presentation</vt:lpstr>
      <vt:lpstr>PowerPoint Presentation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Cross-site scripting (XSS)</dc:title>
  <dc:creator>Starcevic, Milan</dc:creator>
  <dc:description>Template is part of Tempalfy-Zuehlke</dc:description>
  <cp:lastModifiedBy>Starcevic, Milan</cp:lastModifiedBy>
  <cp:revision>16</cp:revision>
  <dcterms:created xsi:type="dcterms:W3CDTF">2022-05-07T14:58:19Z</dcterms:created>
  <dcterms:modified xsi:type="dcterms:W3CDTF">2022-05-07T17:26:44Z</dcterms:modified>
  <cp:category>Date last change: 23-08-2019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2019-10-22T11:00:18.8607773Z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636789057199466695</vt:lpwstr>
  </property>
  <property fmtid="{D5CDD505-2E9C-101B-9397-08002B2CF9AE}" pid="6" name="TemplafyLanguageCode">
    <vt:lpwstr>en-GB</vt:lpwstr>
  </property>
</Properties>
</file>